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0B6A2-0D58-4E29-B2CC-587E68E466C4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812DB-D0D6-4993-926C-F9693F83B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5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4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5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5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2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2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8EEEE-613C-4893-8108-BB27FB5D7DB8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90BDB-3D51-40C1-A0B0-DB497C917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3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70065-D865-49DB-9DFA-36821A0BE2BF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583C-B7BC-4DD3-BFD5-9989A2D25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5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86B60-A4C2-440F-8498-FCABE2A5F13E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8FDDD-B241-482A-98C9-75F21BDCD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B00A1-4394-46AB-A683-B55AB454A379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4B1F9-D80C-4E5D-ADAC-0003AB764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5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12FE6-56B5-4E64-A4D6-0EF304FC60F4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B2B54-5CB2-4AEC-B3E5-4968B5A24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FEFAC-C1F2-40AF-B5CF-C1520A67B1D9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6AC5B-4054-4A99-BFD2-D3AF1F8D14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5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FCDA5-C673-48FE-80FE-C1CBC26E47C9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81E-FB5C-40AA-9051-6F1A78D05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8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A8519-0BA4-43B4-8CA8-E6D8317F4993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607CD-8B4E-40F0-A1FE-D0C754DD4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1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865B7-F3E0-41D8-AC6A-5D7F15C70308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24A52-7D99-4204-B0A7-B1DFD6DC9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9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629B1-EAE7-4CA1-89FA-D26B59EF2BE9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FAEBA-FE8B-49B7-89E9-6DC0C3685D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F2454D8-9A0C-46DD-9F29-60018F2C748A}" type="datetimeFigureOut">
              <a:rPr lang="ru-RU" smtClean="0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47033A-21C5-4BB6-9EEB-42D911977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7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1400530"/>
          </a:xfrm>
        </p:spPr>
        <p:txBody>
          <a:bodyPr/>
          <a:lstStyle/>
          <a:p>
            <a:pPr algn="ctr"/>
            <a:r>
              <a:rPr lang="ru-RU" altLang="ru-RU" sz="2400" b="1" dirty="0"/>
              <a:t>ГБП ОУ ТВЕРСКОЙ МАШИНОСТРОИТЕЛЬНЫЙ КОЛЛЕДЖ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776748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УЧЕБНОЕ  ЭЛЕКТРОННОЕ  ПОСОБИЕ </a:t>
            </a:r>
            <a:br>
              <a:rPr lang="ru-RU" sz="2400" b="1" dirty="0"/>
            </a:br>
            <a:r>
              <a:rPr lang="ru-RU" sz="2400" b="1" dirty="0"/>
              <a:t>«ВИДО-ВРЕМЕННЫЕ ФОРМЫ</a:t>
            </a:r>
            <a:br>
              <a:rPr lang="ru-RU" sz="2400" b="1" dirty="0"/>
            </a:br>
            <a:r>
              <a:rPr lang="ru-RU" sz="2400" b="1" dirty="0"/>
              <a:t>АНГЛИЙСКОГО ГЛАГОЛА» </a:t>
            </a:r>
            <a:br>
              <a:rPr lang="ru-RU" sz="2400" b="1" dirty="0"/>
            </a:br>
            <a:r>
              <a:rPr lang="ru-RU" sz="2400" b="1" dirty="0"/>
              <a:t>ЧАСТЬ </a:t>
            </a:r>
            <a:r>
              <a:rPr lang="en-US" sz="2400" b="1" dirty="0" smtClean="0">
                <a:latin typeface="Calibri" pitchFamily="34" charset="0"/>
              </a:rPr>
              <a:t>II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ПОДГОТОВИЛА:  ПРЕПОДАВАТЕЛЬ  АНГЛИЙСКОГО ЯЗЫКА БАРАНОВА С.А.</a:t>
            </a:r>
            <a:endParaRPr lang="ru-RU" sz="2400" dirty="0"/>
          </a:p>
        </p:txBody>
      </p:sp>
      <p:pic>
        <p:nvPicPr>
          <p:cNvPr id="4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4785817"/>
            <a:ext cx="2088232" cy="17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95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err="1" smtClean="0"/>
              <a:t>Present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Continuous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Tense</a:t>
            </a:r>
            <a:r>
              <a:rPr lang="ru-RU" sz="3600" b="1" dirty="0" smtClean="0"/>
              <a:t> употребляется: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1. При выражении действия, которое происходит в данный момент (сейчас). Очень часто в таких предложениях встречаются обстоятельства времени, по которым можно безошибочно определить </a:t>
            </a:r>
            <a:r>
              <a:rPr lang="ru-RU" dirty="0" err="1" smtClean="0"/>
              <a:t>Present</a:t>
            </a:r>
            <a:r>
              <a:rPr lang="ru-RU" dirty="0" smtClean="0"/>
              <a:t> </a:t>
            </a:r>
            <a:r>
              <a:rPr lang="ru-RU" dirty="0" err="1" smtClean="0"/>
              <a:t>Continuous</a:t>
            </a:r>
            <a:r>
              <a:rPr lang="ru-RU" dirty="0" smtClean="0"/>
              <a:t> </a:t>
            </a:r>
            <a:r>
              <a:rPr lang="ru-RU" dirty="0" err="1" smtClean="0"/>
              <a:t>Tense</a:t>
            </a:r>
            <a:r>
              <a:rPr lang="ru-RU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Например: </a:t>
            </a:r>
            <a:r>
              <a:rPr lang="ru-RU" dirty="0" err="1" smtClean="0"/>
              <a:t>now</a:t>
            </a:r>
            <a:r>
              <a:rPr lang="ru-RU" dirty="0" smtClean="0"/>
              <a:t> — сейчас </a:t>
            </a:r>
            <a:r>
              <a:rPr lang="ru-RU" dirty="0" err="1" smtClean="0"/>
              <a:t>at</a:t>
            </a:r>
            <a:r>
              <a:rPr lang="ru-RU" dirty="0" smtClean="0"/>
              <a:t> 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moment</a:t>
            </a:r>
            <a:r>
              <a:rPr lang="ru-RU" dirty="0" smtClean="0"/>
              <a:t> — в данный момент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/>
              <a:t>Don’t</a:t>
            </a:r>
            <a:r>
              <a:rPr lang="ru-RU" dirty="0" smtClean="0"/>
              <a:t> </a:t>
            </a: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smell</a:t>
            </a:r>
            <a:r>
              <a:rPr lang="ru-RU" dirty="0" smtClean="0"/>
              <a:t> </a:t>
            </a:r>
            <a:r>
              <a:rPr lang="ru-RU" dirty="0" err="1" smtClean="0"/>
              <a:t>something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 </a:t>
            </a:r>
            <a:r>
              <a:rPr lang="ru-RU" dirty="0" err="1" smtClean="0"/>
              <a:t>burning</a:t>
            </a:r>
            <a:r>
              <a:rPr lang="ru-RU" dirty="0" smtClean="0"/>
              <a:t>? — Разве ты не чувствуешь что что-то горит?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 </a:t>
            </a: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talking</a:t>
            </a:r>
            <a:r>
              <a:rPr lang="ru-RU" dirty="0" smtClean="0"/>
              <a:t> </a:t>
            </a:r>
            <a:r>
              <a:rPr lang="ru-RU" dirty="0" err="1" smtClean="0"/>
              <a:t>about</a:t>
            </a:r>
            <a:r>
              <a:rPr lang="ru-RU" dirty="0" smtClean="0"/>
              <a:t> </a:t>
            </a:r>
            <a:r>
              <a:rPr lang="ru-RU" dirty="0" err="1" smtClean="0"/>
              <a:t>now</a:t>
            </a:r>
            <a:r>
              <a:rPr lang="ru-RU" dirty="0" smtClean="0"/>
              <a:t>? — О чем ты сейчас говоришь?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При выражении какой-либо наклонности или постоянной привычки (как правило, негативной). В таких предложениях глагол выражает нетерпение или неодобрение и зачастую сопровождается наречиями: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аlways</a:t>
            </a:r>
            <a:r>
              <a:rPr lang="ru-RU" dirty="0" smtClean="0"/>
              <a:t> — всегда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constantly</a:t>
            </a:r>
            <a:r>
              <a:rPr lang="ru-RU" dirty="0" smtClean="0"/>
              <a:t> — постоянно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all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time</a:t>
            </a:r>
            <a:r>
              <a:rPr lang="ru-RU" dirty="0" smtClean="0"/>
              <a:t> — все время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She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 </a:t>
            </a:r>
            <a:r>
              <a:rPr lang="ru-RU" dirty="0" err="1" smtClean="0"/>
              <a:t>always</a:t>
            </a:r>
            <a:r>
              <a:rPr lang="ru-RU" dirty="0" smtClean="0"/>
              <a:t> </a:t>
            </a:r>
            <a:r>
              <a:rPr lang="ru-RU" dirty="0" err="1" smtClean="0"/>
              <a:t>coming</a:t>
            </a:r>
            <a:r>
              <a:rPr lang="ru-RU" dirty="0" smtClean="0"/>
              <a:t> </a:t>
            </a:r>
            <a:r>
              <a:rPr lang="ru-RU" dirty="0" err="1" smtClean="0"/>
              <a:t>too</a:t>
            </a:r>
            <a:r>
              <a:rPr lang="ru-RU" dirty="0" smtClean="0"/>
              <a:t> </a:t>
            </a:r>
            <a:r>
              <a:rPr lang="ru-RU" dirty="0" err="1" smtClean="0"/>
              <a:t>late</a:t>
            </a:r>
            <a:r>
              <a:rPr lang="ru-RU" dirty="0" smtClean="0"/>
              <a:t>! — Она постоянно приходит слишком поздно!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/>
              <a:t>I’m</a:t>
            </a:r>
            <a:r>
              <a:rPr lang="ru-RU" dirty="0" smtClean="0"/>
              <a:t> </a:t>
            </a:r>
            <a:r>
              <a:rPr lang="ru-RU" dirty="0" err="1" smtClean="0"/>
              <a:t>constantly</a:t>
            </a:r>
            <a:r>
              <a:rPr lang="ru-RU" dirty="0" smtClean="0"/>
              <a:t> </a:t>
            </a:r>
            <a:r>
              <a:rPr lang="ru-RU" dirty="0" err="1" smtClean="0"/>
              <a:t>swearing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my</a:t>
            </a:r>
            <a:r>
              <a:rPr lang="ru-RU" dirty="0" smtClean="0"/>
              <a:t> </a:t>
            </a:r>
            <a:r>
              <a:rPr lang="ru-RU" dirty="0" err="1" smtClean="0"/>
              <a:t>teachers</a:t>
            </a:r>
            <a:r>
              <a:rPr lang="ru-RU" dirty="0" smtClean="0"/>
              <a:t>. — Я постоянно ругаюсь со своими учителями.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88"/>
            <a:ext cx="8458200" cy="48000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u="sng" dirty="0" smtClean="0"/>
              <a:t>При выражении намеченных на ближайшее будущее действий. В таких предложениях очень часто используются глаголы движения: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to come — </a:t>
            </a:r>
            <a:r>
              <a:rPr lang="ru-RU" sz="1600" dirty="0" smtClean="0"/>
              <a:t>идти </a:t>
            </a:r>
            <a:br>
              <a:rPr lang="ru-RU" sz="1600" dirty="0" smtClean="0"/>
            </a:br>
            <a:r>
              <a:rPr lang="en-US" sz="1600" dirty="0" smtClean="0"/>
              <a:t>to move — </a:t>
            </a:r>
            <a:r>
              <a:rPr lang="ru-RU" sz="1600" dirty="0" smtClean="0"/>
              <a:t>двигаться </a:t>
            </a:r>
            <a:br>
              <a:rPr lang="ru-RU" sz="1600" dirty="0" smtClean="0"/>
            </a:br>
            <a:r>
              <a:rPr lang="en-US" sz="1600" dirty="0" smtClean="0"/>
              <a:t>to leave — </a:t>
            </a:r>
            <a:r>
              <a:rPr lang="ru-RU" sz="1600" dirty="0" smtClean="0"/>
              <a:t>покидать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stay — </a:t>
            </a:r>
            <a:r>
              <a:rPr lang="ru-RU" sz="1600" dirty="0" smtClean="0"/>
              <a:t>оставаться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return — </a:t>
            </a:r>
            <a:r>
              <a:rPr lang="ru-RU" sz="1600" dirty="0" smtClean="0"/>
              <a:t>возвращаться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start − </a:t>
            </a:r>
            <a:r>
              <a:rPr lang="ru-RU" sz="1600" dirty="0" smtClean="0"/>
              <a:t>начинать и выражения: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have guests — </a:t>
            </a:r>
            <a:r>
              <a:rPr lang="ru-RU" sz="1600" dirty="0" smtClean="0"/>
              <a:t>иметь гостей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give a party — </a:t>
            </a:r>
            <a:r>
              <a:rPr lang="ru-RU" sz="1600" dirty="0" smtClean="0"/>
              <a:t>делать вечеринку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I am giving a birthday party tomorrow. — </a:t>
            </a:r>
            <a:r>
              <a:rPr lang="ru-RU" sz="1600" dirty="0" smtClean="0"/>
              <a:t>Завтра я устраиваю вечеринку в честь Дня Рождения.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They are leaving us this afternoon. — </a:t>
            </a:r>
            <a:r>
              <a:rPr lang="ru-RU" sz="1600" dirty="0" smtClean="0"/>
              <a:t>Они покидают нас сегодня вечером.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23555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4246320"/>
            <a:ext cx="2736304" cy="207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51"/>
            <a:ext cx="8458200" cy="62753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err="1" smtClean="0"/>
              <a:t>Оборот</a:t>
            </a:r>
            <a:r>
              <a:rPr lang="en-US" sz="3600" b="1" dirty="0" smtClean="0"/>
              <a:t> to be going to</a:t>
            </a:r>
            <a:endParaRPr lang="ru-RU" sz="36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916832"/>
            <a:ext cx="8258175" cy="4512543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b="1" dirty="0" smtClean="0"/>
              <a:t> </a:t>
            </a:r>
            <a:r>
              <a:rPr lang="ru-RU" sz="2600" b="1" u="sng" dirty="0" smtClean="0">
                <a:solidFill>
                  <a:schemeClr val="tx1"/>
                </a:solidFill>
              </a:rPr>
              <a:t>Когда действие запланировано на будущее еще до момента речи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Действие запланировано на будущее, причем </a:t>
            </a:r>
            <a:r>
              <a:rPr lang="ru-RU" sz="2600" b="1" dirty="0" smtClean="0">
                <a:solidFill>
                  <a:schemeClr val="tx1"/>
                </a:solidFill>
              </a:rPr>
              <a:t>план возник до момента речи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err="1" smtClean="0">
                <a:solidFill>
                  <a:schemeClr val="tx1"/>
                </a:solidFill>
              </a:rPr>
              <a:t>I</a:t>
            </a:r>
            <a:r>
              <a:rPr lang="ru-RU" sz="2600" b="1" dirty="0" err="1" smtClean="0">
                <a:solidFill>
                  <a:schemeClr val="tx1"/>
                </a:solidFill>
              </a:rPr>
              <a:t>‘m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going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to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quit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my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job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tomorrow</a:t>
            </a:r>
            <a:r>
              <a:rPr lang="ru-RU" sz="2600" dirty="0" smtClean="0">
                <a:solidFill>
                  <a:schemeClr val="tx1"/>
                </a:solidFill>
              </a:rPr>
              <a:t>. – Я собираюсь завтра уволиться с работы.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err="1" smtClean="0">
                <a:solidFill>
                  <a:schemeClr val="tx1"/>
                </a:solidFill>
              </a:rPr>
              <a:t>Рон</a:t>
            </a:r>
            <a:r>
              <a:rPr lang="ru-RU" sz="2600" dirty="0" smtClean="0">
                <a:solidFill>
                  <a:schemeClr val="tx1"/>
                </a:solidFill>
              </a:rPr>
              <a:t> и Джейн договорились поиграть в теннис вечером. Джейн говорит об этом подруге: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err="1" smtClean="0">
                <a:solidFill>
                  <a:schemeClr val="tx1"/>
                </a:solidFill>
              </a:rPr>
              <a:t>We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b="1" dirty="0" err="1" smtClean="0">
                <a:solidFill>
                  <a:schemeClr val="tx1"/>
                </a:solidFill>
              </a:rPr>
              <a:t>are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going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to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play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tennis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tonight</a:t>
            </a:r>
            <a:r>
              <a:rPr lang="ru-RU" sz="2600" dirty="0" smtClean="0">
                <a:solidFill>
                  <a:schemeClr val="tx1"/>
                </a:solidFill>
              </a:rPr>
              <a:t>. – Мы собираемся поиграть в теннис вечером.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Люси надумала купить новые туфли на следующей неделе: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600" dirty="0" err="1" smtClean="0">
                <a:solidFill>
                  <a:schemeClr val="tx1"/>
                </a:solidFill>
              </a:rPr>
              <a:t>I</a:t>
            </a:r>
            <a:r>
              <a:rPr lang="ru-RU" sz="2600" b="1" dirty="0" err="1" smtClean="0">
                <a:solidFill>
                  <a:schemeClr val="tx1"/>
                </a:solidFill>
              </a:rPr>
              <a:t>‘m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going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to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buy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new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shoes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next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week</a:t>
            </a:r>
            <a:r>
              <a:rPr lang="ru-RU" sz="2600" dirty="0" smtClean="0">
                <a:solidFill>
                  <a:schemeClr val="tx1"/>
                </a:solidFill>
              </a:rPr>
              <a:t>. – Я собираюсь купить новые туфли на следующей неделе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28751"/>
            <a:ext cx="7920880" cy="1381125"/>
          </a:xfrm>
        </p:spPr>
        <p:txBody>
          <a:bodyPr/>
          <a:lstStyle/>
          <a:p>
            <a:pPr algn="ctr"/>
            <a:r>
              <a:rPr lang="ru-RU" sz="3600" b="1" dirty="0" err="1"/>
              <a:t>Past</a:t>
            </a:r>
            <a:r>
              <a:rPr lang="ru-RU" sz="3600" b="1" dirty="0"/>
              <a:t> </a:t>
            </a:r>
            <a:r>
              <a:rPr lang="ru-RU" sz="3600" b="1" dirty="0" err="1"/>
              <a:t>Continuous</a:t>
            </a:r>
            <a:r>
              <a:rPr lang="ru-RU" sz="3600" b="1" dirty="0"/>
              <a:t> </a:t>
            </a:r>
            <a:r>
              <a:rPr lang="ru-RU" sz="3600" b="1" dirty="0" err="1"/>
              <a:t>Tense</a:t>
            </a:r>
            <a:r>
              <a:rPr lang="ru-RU" sz="3600" b="1" dirty="0"/>
              <a:t> (Прошедшее Длительное время)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16" y="4763317"/>
            <a:ext cx="7201459" cy="1065983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3796396" cy="24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556793"/>
            <a:ext cx="7560724" cy="469161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Время </a:t>
            </a:r>
            <a:r>
              <a:rPr lang="ru-RU" sz="2800" dirty="0" err="1"/>
              <a:t>Past</a:t>
            </a:r>
            <a:r>
              <a:rPr lang="ru-RU" sz="2800" dirty="0"/>
              <a:t> </a:t>
            </a:r>
            <a:r>
              <a:rPr lang="ru-RU" sz="2800" dirty="0" err="1"/>
              <a:t>Continuous</a:t>
            </a:r>
            <a:r>
              <a:rPr lang="ru-RU" sz="2800" dirty="0"/>
              <a:t> на русский язык переводится как Прошедшее Длительное время. Название говорит само за себя. </a:t>
            </a:r>
            <a:r>
              <a:rPr lang="ru-RU" sz="2800" dirty="0" err="1"/>
              <a:t>Past</a:t>
            </a:r>
            <a:r>
              <a:rPr lang="ru-RU" sz="2800" dirty="0"/>
              <a:t> указывает на то, что действие происходило в прошлом, а </a:t>
            </a:r>
            <a:r>
              <a:rPr lang="ru-RU" sz="2800" dirty="0" err="1"/>
              <a:t>Continuous</a:t>
            </a:r>
            <a:r>
              <a:rPr lang="ru-RU" sz="2800" dirty="0"/>
              <a:t> – это аспект, описывающий длительность, продолжительность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31796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383067" cy="1050398"/>
          </a:xfrm>
        </p:spPr>
        <p:txBody>
          <a:bodyPr/>
          <a:lstStyle/>
          <a:p>
            <a:pPr algn="ctr"/>
            <a:r>
              <a:rPr lang="ru-RU" sz="2400" b="1" dirty="0"/>
              <a:t>Подлежащие + </a:t>
            </a:r>
            <a:r>
              <a:rPr lang="ru-RU" sz="2400" b="1" dirty="0" err="1"/>
              <a:t>was</a:t>
            </a:r>
            <a:r>
              <a:rPr lang="ru-RU" sz="2400" b="1" dirty="0"/>
              <a:t>/</a:t>
            </a:r>
            <a:r>
              <a:rPr lang="ru-RU" sz="2400" b="1" dirty="0" err="1"/>
              <a:t>were</a:t>
            </a:r>
            <a:r>
              <a:rPr lang="ru-RU" sz="2400" b="1" dirty="0"/>
              <a:t> +основной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глагол </a:t>
            </a:r>
            <a:r>
              <a:rPr lang="ru-RU" sz="2400" b="1" dirty="0"/>
              <a:t>+ -</a:t>
            </a:r>
            <a:r>
              <a:rPr lang="ru-RU" sz="2400" b="1" dirty="0" err="1"/>
              <a:t>ing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81125" y="2486025"/>
          <a:ext cx="6157000" cy="2733675"/>
        </p:xfrm>
        <a:graphic>
          <a:graphicData uri="http://schemas.openxmlformats.org/drawingml/2006/table">
            <a:tbl>
              <a:tblPr/>
              <a:tblGrid>
                <a:gridCol w="3078500">
                  <a:extLst>
                    <a:ext uri="{9D8B030D-6E8A-4147-A177-3AD203B41FA5}">
                      <a16:colId xmlns:a16="http://schemas.microsoft.com/office/drawing/2014/main" val="2439235927"/>
                    </a:ext>
                  </a:extLst>
                </a:gridCol>
                <a:gridCol w="3078500">
                  <a:extLst>
                    <a:ext uri="{9D8B030D-6E8A-4147-A177-3AD203B41FA5}">
                      <a16:colId xmlns:a16="http://schemas.microsoft.com/office/drawing/2014/main" val="1219788943"/>
                    </a:ext>
                  </a:extLst>
                </a:gridCol>
              </a:tblGrid>
              <a:tr h="2733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I was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sleeping – я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спал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You were sleeping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ты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спал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 (she, it) was sleeping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оно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спал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 were sleeping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мы спали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You were sleeping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вы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спали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I w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They were sleeping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они спали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1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38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516417" cy="1050398"/>
          </a:xfrm>
        </p:spPr>
        <p:txBody>
          <a:bodyPr/>
          <a:lstStyle/>
          <a:p>
            <a:pPr algn="ctr"/>
            <a:r>
              <a:rPr lang="ru-RU" sz="2400" b="1" dirty="0"/>
              <a:t>Подлежащие + </a:t>
            </a:r>
            <a:r>
              <a:rPr lang="ru-RU" sz="2400" b="1" dirty="0" err="1"/>
              <a:t>was</a:t>
            </a:r>
            <a:r>
              <a:rPr lang="ru-RU" sz="2400" b="1" dirty="0"/>
              <a:t>/</a:t>
            </a:r>
            <a:r>
              <a:rPr lang="ru-RU" sz="2400" b="1" dirty="0" err="1"/>
              <a:t>were</a:t>
            </a:r>
            <a:r>
              <a:rPr lang="ru-RU" sz="2400" b="1" dirty="0"/>
              <a:t> + </a:t>
            </a:r>
            <a:r>
              <a:rPr lang="ru-RU" sz="2400" b="1" dirty="0" err="1"/>
              <a:t>not</a:t>
            </a:r>
            <a:r>
              <a:rPr lang="ru-RU" sz="2400" b="1" dirty="0"/>
              <a:t> + основной глагол + -</a:t>
            </a:r>
            <a:r>
              <a:rPr lang="ru-RU" sz="2400" b="1" dirty="0" err="1"/>
              <a:t>ing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0238" y="2975729"/>
          <a:ext cx="4564858" cy="2057400"/>
        </p:xfrm>
        <a:graphic>
          <a:graphicData uri="http://schemas.openxmlformats.org/drawingml/2006/table">
            <a:tbl>
              <a:tblPr/>
              <a:tblGrid>
                <a:gridCol w="2282429">
                  <a:extLst>
                    <a:ext uri="{9D8B030D-6E8A-4147-A177-3AD203B41FA5}">
                      <a16:colId xmlns:a16="http://schemas.microsoft.com/office/drawing/2014/main" val="1273395726"/>
                    </a:ext>
                  </a:extLst>
                </a:gridCol>
                <a:gridCol w="2282429">
                  <a:extLst>
                    <a:ext uri="{9D8B030D-6E8A-4147-A177-3AD203B41FA5}">
                      <a16:colId xmlns:a16="http://schemas.microsoft.com/office/drawing/2014/main" val="569063492"/>
                    </a:ext>
                  </a:extLst>
                </a:gridCol>
              </a:tblGrid>
              <a:tr h="480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>
                          <a:effectLst/>
                        </a:rPr>
                        <a:t>Подлежащие + was/were + not + основной глагол + -ing</a:t>
                      </a:r>
                      <a:endParaRPr lang="ru-RU" sz="1400">
                        <a:effectLst/>
                      </a:endParaRP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343817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</a:rPr>
                        <a:t>I was not smiling – </a:t>
                      </a:r>
                      <a:r>
                        <a:rPr lang="ru-RU" sz="1400" dirty="0">
                          <a:effectLst/>
                        </a:rPr>
                        <a:t>я не улыбалась</a:t>
                      </a:r>
                    </a:p>
                    <a:p>
                      <a:pPr algn="l" fontAlgn="ctr"/>
                      <a:r>
                        <a:rPr lang="en-US" sz="1400" dirty="0">
                          <a:effectLst/>
                        </a:rPr>
                        <a:t>You were smiling – </a:t>
                      </a:r>
                      <a:r>
                        <a:rPr lang="ru-RU" sz="1400" dirty="0">
                          <a:effectLst/>
                        </a:rPr>
                        <a:t>ты не улыбался</a:t>
                      </a:r>
                    </a:p>
                    <a:p>
                      <a:pPr algn="l" fontAlgn="ctr"/>
                      <a:r>
                        <a:rPr lang="en-US" sz="1400" dirty="0">
                          <a:effectLst/>
                        </a:rPr>
                        <a:t>He (she, it) was not smiling – </a:t>
                      </a:r>
                      <a:r>
                        <a:rPr lang="ru-RU" sz="1400" dirty="0">
                          <a:effectLst/>
                        </a:rPr>
                        <a:t>он (она, оно) не улыбался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</a:rPr>
                        <a:t>We were not smiling – </a:t>
                      </a:r>
                      <a:r>
                        <a:rPr lang="ru-RU" sz="1400" dirty="0">
                          <a:effectLst/>
                        </a:rPr>
                        <a:t>мы не улыбались</a:t>
                      </a:r>
                    </a:p>
                    <a:p>
                      <a:pPr algn="l" fontAlgn="ctr"/>
                      <a:r>
                        <a:rPr lang="en-US" sz="1400" dirty="0">
                          <a:effectLst/>
                        </a:rPr>
                        <a:t>You were not smiling – </a:t>
                      </a:r>
                      <a:r>
                        <a:rPr lang="ru-RU" sz="1400" dirty="0">
                          <a:effectLst/>
                        </a:rPr>
                        <a:t>вы не улыбались</a:t>
                      </a:r>
                    </a:p>
                    <a:p>
                      <a:pPr algn="l" fontAlgn="ctr"/>
                      <a:r>
                        <a:rPr lang="en-US" sz="1400" dirty="0">
                          <a:effectLst/>
                        </a:rPr>
                        <a:t>They were not smiling – </a:t>
                      </a:r>
                      <a:r>
                        <a:rPr lang="ru-RU" sz="1400" dirty="0">
                          <a:effectLst/>
                        </a:rPr>
                        <a:t>они не 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5571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219200" y="2247186"/>
          <a:ext cx="6105526" cy="2829639"/>
        </p:xfrm>
        <a:graphic>
          <a:graphicData uri="http://schemas.openxmlformats.org/drawingml/2006/table">
            <a:tbl>
              <a:tblPr/>
              <a:tblGrid>
                <a:gridCol w="3052763">
                  <a:extLst>
                    <a:ext uri="{9D8B030D-6E8A-4147-A177-3AD203B41FA5}">
                      <a16:colId xmlns:a16="http://schemas.microsoft.com/office/drawing/2014/main" val="2540803263"/>
                    </a:ext>
                  </a:extLst>
                </a:gridCol>
                <a:gridCol w="3052763">
                  <a:extLst>
                    <a:ext uri="{9D8B030D-6E8A-4147-A177-3AD203B41FA5}">
                      <a16:colId xmlns:a16="http://schemas.microsoft.com/office/drawing/2014/main" val="2001390722"/>
                    </a:ext>
                  </a:extLst>
                </a:gridCol>
              </a:tblGrid>
              <a:tr h="28296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I was not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я не улыбалась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You were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ты не улыбался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He (she, it) was not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он (она, оно) не улыбался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 were not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мы не улыбались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You were not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вы не улыбались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They were not smiling –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они не улыбались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6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89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668817" cy="1203512"/>
          </a:xfrm>
        </p:spPr>
        <p:txBody>
          <a:bodyPr/>
          <a:lstStyle/>
          <a:p>
            <a:pPr algn="ctr"/>
            <a:r>
              <a:rPr lang="ru-RU" sz="2400" b="1" dirty="0" err="1"/>
              <a:t>Was</a:t>
            </a:r>
            <a:r>
              <a:rPr lang="ru-RU" sz="2400" b="1" dirty="0"/>
              <a:t>/</a:t>
            </a:r>
            <a:r>
              <a:rPr lang="ru-RU" sz="2400" b="1" dirty="0" err="1"/>
              <a:t>were</a:t>
            </a:r>
            <a:r>
              <a:rPr lang="ru-RU" sz="2400" b="1" dirty="0"/>
              <a:t> + подлежащие + основной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глагол </a:t>
            </a:r>
            <a:r>
              <a:rPr lang="ru-RU" sz="2400" b="1" dirty="0"/>
              <a:t>+ -</a:t>
            </a:r>
            <a:r>
              <a:rPr lang="ru-RU" sz="2400" b="1" dirty="0" err="1"/>
              <a:t>ing</a:t>
            </a:r>
            <a:r>
              <a:rPr lang="ru-RU" sz="2400" b="1" dirty="0"/>
              <a:t>?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19225" y="2590800"/>
          <a:ext cx="6086476" cy="2781300"/>
        </p:xfrm>
        <a:graphic>
          <a:graphicData uri="http://schemas.openxmlformats.org/drawingml/2006/table">
            <a:tbl>
              <a:tblPr/>
              <a:tblGrid>
                <a:gridCol w="3043238">
                  <a:extLst>
                    <a:ext uri="{9D8B030D-6E8A-4147-A177-3AD203B41FA5}">
                      <a16:colId xmlns:a16="http://schemas.microsoft.com/office/drawing/2014/main" val="2119208195"/>
                    </a:ext>
                  </a:extLst>
                </a:gridCol>
                <a:gridCol w="3043238">
                  <a:extLst>
                    <a:ext uri="{9D8B030D-6E8A-4147-A177-3AD203B41FA5}">
                      <a16:colId xmlns:a16="http://schemas.microsoft.com/office/drawing/2014/main" val="1318258474"/>
                    </a:ext>
                  </a:extLst>
                </a:gridCol>
              </a:tblGrid>
              <a:tr h="2781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Was I crying? – Я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плакал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Were you crying?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Ты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плакал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Was he (she, it) crying?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она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оно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плакал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Were we crying?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Мы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плакали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Were you crying?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Вы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плакали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</a:p>
                    <a:p>
                      <a:pPr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Were they crying? –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Они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плакали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19" marR="35719" marT="34290" marB="34290" anchor="ctr">
                    <a:lnL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CF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6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5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764704"/>
            <a:ext cx="7975848" cy="576065"/>
          </a:xfrm>
        </p:spPr>
        <p:txBody>
          <a:bodyPr/>
          <a:lstStyle/>
          <a:p>
            <a:pPr algn="ctr"/>
            <a:r>
              <a:rPr lang="ru-RU" sz="3200" b="1" dirty="0"/>
              <a:t>П</a:t>
            </a:r>
            <a:r>
              <a:rPr lang="ru-RU" sz="3200" b="1" dirty="0"/>
              <a:t>римеры употребления </a:t>
            </a:r>
            <a:r>
              <a:rPr lang="en-US" sz="3200" b="1" dirty="0"/>
              <a:t>Past </a:t>
            </a:r>
            <a:r>
              <a:rPr lang="en-US" sz="3200" b="1" dirty="0" smtClean="0"/>
              <a:t>Continuous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ru-RU" b="1" dirty="0" smtClean="0"/>
              <a:t>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4824"/>
            <a:ext cx="8062664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1950" dirty="0"/>
              <a:t>Для того, чтобы показать действие, которое продолжалось какой-то период в прошлом. Как правило, вопрос о том, когда именно оно началось, для говорящего не представляется важным. Главное – выдвинуть на первый план его наличие в данный промежуток времени:</a:t>
            </a:r>
          </a:p>
          <a:p>
            <a:r>
              <a:rPr lang="ru-RU" sz="1950" dirty="0"/>
              <a:t/>
            </a:r>
            <a:br>
              <a:rPr lang="ru-RU" sz="1950" dirty="0"/>
            </a:br>
            <a:r>
              <a:rPr lang="ru-RU" sz="1950" dirty="0" err="1"/>
              <a:t>At</a:t>
            </a:r>
            <a:r>
              <a:rPr lang="ru-RU" sz="1950" dirty="0"/>
              <a:t> 7 </a:t>
            </a:r>
            <a:r>
              <a:rPr lang="ru-RU" sz="1950" dirty="0" err="1"/>
              <a:t>o’clock</a:t>
            </a:r>
            <a:r>
              <a:rPr lang="ru-RU" sz="1950" dirty="0"/>
              <a:t> </a:t>
            </a:r>
            <a:r>
              <a:rPr lang="ru-RU" sz="1950" dirty="0" err="1"/>
              <a:t>yesterday</a:t>
            </a:r>
            <a:r>
              <a:rPr lang="ru-RU" sz="1950" dirty="0"/>
              <a:t> </a:t>
            </a:r>
            <a:r>
              <a:rPr lang="ru-RU" sz="1950" dirty="0" err="1"/>
              <a:t>she</a:t>
            </a:r>
            <a:r>
              <a:rPr lang="ru-RU" sz="1950" dirty="0"/>
              <a:t> </a:t>
            </a:r>
            <a:r>
              <a:rPr lang="ru-RU" sz="1950" dirty="0" err="1"/>
              <a:t>was</a:t>
            </a:r>
            <a:r>
              <a:rPr lang="ru-RU" sz="1950" dirty="0"/>
              <a:t> </a:t>
            </a:r>
            <a:r>
              <a:rPr lang="ru-RU" sz="1950" dirty="0" err="1"/>
              <a:t>drinking</a:t>
            </a:r>
            <a:r>
              <a:rPr lang="ru-RU" sz="1950" dirty="0"/>
              <a:t> a </a:t>
            </a:r>
            <a:r>
              <a:rPr lang="ru-RU" sz="1950" dirty="0" err="1"/>
              <a:t>cup</a:t>
            </a:r>
            <a:r>
              <a:rPr lang="ru-RU" sz="1950" dirty="0"/>
              <a:t> </a:t>
            </a:r>
            <a:r>
              <a:rPr lang="ru-RU" sz="1950" dirty="0" err="1"/>
              <a:t>of</a:t>
            </a:r>
            <a:r>
              <a:rPr lang="ru-RU" sz="1950" dirty="0"/>
              <a:t> </a:t>
            </a:r>
            <a:r>
              <a:rPr lang="ru-RU" sz="1950" dirty="0" err="1"/>
              <a:t>hot</a:t>
            </a:r>
            <a:r>
              <a:rPr lang="ru-RU" sz="1950" dirty="0"/>
              <a:t> </a:t>
            </a:r>
            <a:r>
              <a:rPr lang="ru-RU" sz="1950" dirty="0" err="1"/>
              <a:t>coffee</a:t>
            </a:r>
            <a:r>
              <a:rPr lang="ru-RU" sz="1950" dirty="0"/>
              <a:t>. – Вчера в 7 часов она пила горячий кофе.</a:t>
            </a:r>
          </a:p>
          <a:p>
            <a:r>
              <a:rPr lang="ru-RU" sz="1950" dirty="0"/>
              <a:t>Для того, чтобы больше подчеркнуть сам процесс, а не действие или последующий результат:</a:t>
            </a:r>
          </a:p>
          <a:p>
            <a:r>
              <a:rPr lang="ru-RU" sz="1950" dirty="0"/>
              <a:t/>
            </a:r>
            <a:br>
              <a:rPr lang="ru-RU" sz="1950" dirty="0"/>
            </a:br>
            <a:r>
              <a:rPr lang="ru-RU" sz="1950" dirty="0" err="1"/>
              <a:t>My</a:t>
            </a:r>
            <a:r>
              <a:rPr lang="ru-RU" sz="1950" dirty="0"/>
              <a:t> </a:t>
            </a:r>
            <a:r>
              <a:rPr lang="ru-RU" sz="1950" dirty="0" err="1"/>
              <a:t>sister</a:t>
            </a:r>
            <a:r>
              <a:rPr lang="ru-RU" sz="1950" dirty="0"/>
              <a:t> </a:t>
            </a:r>
            <a:r>
              <a:rPr lang="ru-RU" sz="1950" dirty="0" err="1"/>
              <a:t>was</a:t>
            </a:r>
            <a:r>
              <a:rPr lang="ru-RU" sz="1950" dirty="0"/>
              <a:t> </a:t>
            </a:r>
            <a:r>
              <a:rPr lang="ru-RU" sz="1950" dirty="0" err="1"/>
              <a:t>drawing</a:t>
            </a:r>
            <a:r>
              <a:rPr lang="ru-RU" sz="1950" dirty="0"/>
              <a:t> </a:t>
            </a:r>
            <a:r>
              <a:rPr lang="ru-RU" sz="1950" dirty="0" err="1"/>
              <a:t>the</a:t>
            </a:r>
            <a:r>
              <a:rPr lang="ru-RU" sz="1950" dirty="0"/>
              <a:t> </a:t>
            </a:r>
            <a:r>
              <a:rPr lang="ru-RU" sz="1950" dirty="0" err="1"/>
              <a:t>whole</a:t>
            </a:r>
            <a:r>
              <a:rPr lang="ru-RU" sz="1950" dirty="0"/>
              <a:t> </a:t>
            </a:r>
            <a:r>
              <a:rPr lang="ru-RU" sz="1950" dirty="0" err="1"/>
              <a:t>day</a:t>
            </a:r>
            <a:r>
              <a:rPr lang="ru-RU" sz="1950" dirty="0"/>
              <a:t>. – Моя сестра рисовала весь день.</a:t>
            </a:r>
          </a:p>
          <a:p>
            <a:r>
              <a:rPr lang="ru-RU" sz="1950" dirty="0"/>
              <a:t>Для описания кратковременной, непродолжительной ситуации в прошлом. Говорящий уточняет, конкретизирует, когда именно происходило данное действие:</a:t>
            </a:r>
          </a:p>
          <a:p>
            <a:r>
              <a:rPr lang="ru-RU" sz="1950" dirty="0"/>
              <a:t/>
            </a:r>
            <a:br>
              <a:rPr lang="ru-RU" sz="1950" dirty="0"/>
            </a:br>
            <a:r>
              <a:rPr lang="ru-RU" sz="1950" dirty="0" err="1"/>
              <a:t>His</a:t>
            </a:r>
            <a:r>
              <a:rPr lang="ru-RU" sz="1950" dirty="0"/>
              <a:t> </a:t>
            </a:r>
            <a:r>
              <a:rPr lang="ru-RU" sz="1950" dirty="0" err="1"/>
              <a:t>family</a:t>
            </a:r>
            <a:r>
              <a:rPr lang="ru-RU" sz="1950" dirty="0"/>
              <a:t> </a:t>
            </a:r>
            <a:r>
              <a:rPr lang="ru-RU" sz="1950" dirty="0" err="1"/>
              <a:t>was</a:t>
            </a:r>
            <a:r>
              <a:rPr lang="ru-RU" sz="1950" dirty="0"/>
              <a:t> </a:t>
            </a:r>
            <a:r>
              <a:rPr lang="ru-RU" sz="1950" dirty="0" err="1"/>
              <a:t>living</a:t>
            </a:r>
            <a:r>
              <a:rPr lang="ru-RU" sz="1950" dirty="0"/>
              <a:t> </a:t>
            </a:r>
            <a:r>
              <a:rPr lang="ru-RU" sz="1950" dirty="0" err="1"/>
              <a:t>in</a:t>
            </a:r>
            <a:r>
              <a:rPr lang="ru-RU" sz="1950" dirty="0"/>
              <a:t> </a:t>
            </a:r>
            <a:r>
              <a:rPr lang="ru-RU" sz="1950" dirty="0" err="1"/>
              <a:t>Japan</a:t>
            </a:r>
            <a:r>
              <a:rPr lang="ru-RU" sz="1950" dirty="0"/>
              <a:t> </a:t>
            </a:r>
            <a:r>
              <a:rPr lang="ru-RU" sz="1950" dirty="0" err="1"/>
              <a:t>for</a:t>
            </a:r>
            <a:r>
              <a:rPr lang="ru-RU" sz="1950" dirty="0"/>
              <a:t> </a:t>
            </a:r>
            <a:r>
              <a:rPr lang="ru-RU" sz="1950" dirty="0" err="1"/>
              <a:t>several</a:t>
            </a:r>
            <a:r>
              <a:rPr lang="ru-RU" sz="1950" dirty="0"/>
              <a:t> </a:t>
            </a:r>
            <a:r>
              <a:rPr lang="ru-RU" sz="1950" dirty="0" err="1"/>
              <a:t>months</a:t>
            </a:r>
            <a:r>
              <a:rPr lang="ru-RU" sz="1950" dirty="0"/>
              <a:t>. – Его семья жила в Японии несколько месяцев.</a:t>
            </a:r>
          </a:p>
          <a:p>
            <a:r>
              <a:rPr lang="ru-RU" sz="1950" dirty="0"/>
              <a:t>В сложноподчинённых предложениях, где в одной части употребляется </a:t>
            </a:r>
            <a:r>
              <a:rPr lang="ru-RU" sz="1950" dirty="0" err="1"/>
              <a:t>Past</a:t>
            </a:r>
            <a:r>
              <a:rPr lang="ru-RU" sz="1950" dirty="0"/>
              <a:t> </a:t>
            </a:r>
            <a:r>
              <a:rPr lang="ru-RU" sz="1950" dirty="0" err="1"/>
              <a:t>Continuous</a:t>
            </a:r>
            <a:r>
              <a:rPr lang="ru-RU" sz="1950" dirty="0"/>
              <a:t> (Прошедшее Длительное) для обозначения продолжительного действия, а в другой – </a:t>
            </a:r>
            <a:r>
              <a:rPr lang="ru-RU" sz="1950" dirty="0" err="1"/>
              <a:t>Past</a:t>
            </a:r>
            <a:r>
              <a:rPr lang="ru-RU" sz="1950" dirty="0"/>
              <a:t> </a:t>
            </a:r>
            <a:r>
              <a:rPr lang="ru-RU" sz="1950" dirty="0" err="1"/>
              <a:t>Simple</a:t>
            </a:r>
            <a:r>
              <a:rPr lang="ru-RU" sz="1950" dirty="0"/>
              <a:t> (Простое Прошедшее) для описания короткого единичного действия. Соединяют две части следующие союзы </a:t>
            </a:r>
            <a:r>
              <a:rPr lang="ru-RU" sz="1950" dirty="0" err="1"/>
              <a:t>till</a:t>
            </a:r>
            <a:r>
              <a:rPr lang="ru-RU" sz="1950" dirty="0"/>
              <a:t> (до тех пор), </a:t>
            </a:r>
            <a:r>
              <a:rPr lang="ru-RU" sz="1950" dirty="0" err="1"/>
              <a:t>until</a:t>
            </a:r>
            <a:r>
              <a:rPr lang="ru-RU" sz="1950" dirty="0"/>
              <a:t> (пока не), </a:t>
            </a:r>
            <a:r>
              <a:rPr lang="ru-RU" sz="1950" dirty="0" err="1"/>
              <a:t>before</a:t>
            </a:r>
            <a:r>
              <a:rPr lang="ru-RU" sz="1950" dirty="0"/>
              <a:t> ( перед тем как), </a:t>
            </a:r>
            <a:r>
              <a:rPr lang="ru-RU" sz="1950" dirty="0" err="1"/>
              <a:t>as</a:t>
            </a:r>
            <a:r>
              <a:rPr lang="ru-RU" sz="1950" dirty="0"/>
              <a:t> (в то время как), </a:t>
            </a:r>
            <a:r>
              <a:rPr lang="ru-RU" sz="1950" dirty="0" err="1"/>
              <a:t>after</a:t>
            </a:r>
            <a:r>
              <a:rPr lang="ru-RU" sz="1950" dirty="0"/>
              <a:t> (после того как), </a:t>
            </a:r>
            <a:r>
              <a:rPr lang="ru-RU" sz="1950" dirty="0" err="1"/>
              <a:t>when</a:t>
            </a:r>
            <a:r>
              <a:rPr lang="ru-RU" sz="1950" dirty="0"/>
              <a:t> (когда):</a:t>
            </a:r>
          </a:p>
          <a:p>
            <a:r>
              <a:rPr lang="ru-RU" sz="1950" dirty="0"/>
              <a:t/>
            </a:r>
            <a:br>
              <a:rPr lang="ru-RU" sz="1950" dirty="0"/>
            </a:br>
            <a:r>
              <a:rPr lang="ru-RU" sz="1950" dirty="0" err="1"/>
              <a:t>He</a:t>
            </a:r>
            <a:r>
              <a:rPr lang="ru-RU" sz="1950" dirty="0"/>
              <a:t> </a:t>
            </a:r>
            <a:r>
              <a:rPr lang="ru-RU" sz="1950" dirty="0" err="1"/>
              <a:t>was</a:t>
            </a:r>
            <a:r>
              <a:rPr lang="ru-RU" sz="1950" dirty="0"/>
              <a:t> </a:t>
            </a:r>
            <a:r>
              <a:rPr lang="ru-RU" sz="1950" dirty="0" err="1"/>
              <a:t>reading</a:t>
            </a:r>
            <a:r>
              <a:rPr lang="ru-RU" sz="1950" dirty="0"/>
              <a:t> a </a:t>
            </a:r>
            <a:r>
              <a:rPr lang="ru-RU" sz="1950" dirty="0" err="1"/>
              <a:t>newspaper</a:t>
            </a:r>
            <a:r>
              <a:rPr lang="ru-RU" sz="1950" dirty="0"/>
              <a:t> </a:t>
            </a:r>
            <a:r>
              <a:rPr lang="ru-RU" sz="1950" dirty="0" err="1"/>
              <a:t>before</a:t>
            </a:r>
            <a:r>
              <a:rPr lang="ru-RU" sz="1950" dirty="0"/>
              <a:t> </a:t>
            </a:r>
            <a:r>
              <a:rPr lang="ru-RU" sz="1950" dirty="0" err="1"/>
              <a:t>we</a:t>
            </a:r>
            <a:r>
              <a:rPr lang="ru-RU" sz="1950" dirty="0"/>
              <a:t> </a:t>
            </a:r>
            <a:r>
              <a:rPr lang="ru-RU" sz="1950" dirty="0" err="1"/>
              <a:t>entered</a:t>
            </a:r>
            <a:r>
              <a:rPr lang="ru-RU" sz="1950" dirty="0"/>
              <a:t> </a:t>
            </a:r>
            <a:r>
              <a:rPr lang="ru-RU" sz="1950" dirty="0" err="1"/>
              <a:t>the</a:t>
            </a:r>
            <a:r>
              <a:rPr lang="ru-RU" sz="1950" dirty="0"/>
              <a:t> </a:t>
            </a:r>
            <a:r>
              <a:rPr lang="ru-RU" sz="1950" dirty="0" err="1"/>
              <a:t>room</a:t>
            </a:r>
            <a:r>
              <a:rPr lang="ru-RU" sz="1950" dirty="0"/>
              <a:t>. – Он читал газету перед тем, как мы вошли в комнату.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7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1800226"/>
            <a:ext cx="6963966" cy="3743324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Не все глаголы в английском языке могут употребляться в </a:t>
            </a:r>
            <a:r>
              <a:rPr lang="ru-RU" sz="3000" dirty="0" err="1"/>
              <a:t>Past</a:t>
            </a:r>
            <a:r>
              <a:rPr lang="ru-RU" sz="3000" dirty="0"/>
              <a:t> </a:t>
            </a:r>
            <a:r>
              <a:rPr lang="ru-RU" sz="3000" dirty="0" err="1"/>
              <a:t>Continuous</a:t>
            </a:r>
            <a:r>
              <a:rPr lang="ru-RU" sz="3000" dirty="0"/>
              <a:t>.</a:t>
            </a:r>
          </a:p>
          <a:p>
            <a:pPr algn="ctr"/>
            <a:r>
              <a:rPr lang="ru-RU" sz="3000" dirty="0"/>
              <a:t> </a:t>
            </a:r>
            <a:r>
              <a:rPr lang="ru-RU" sz="3000" dirty="0"/>
              <a:t>К исключениям относятся глаголы состояния (</a:t>
            </a:r>
            <a:r>
              <a:rPr lang="ru-RU" sz="3000" dirty="0" err="1"/>
              <a:t>to</a:t>
            </a:r>
            <a:r>
              <a:rPr lang="ru-RU" sz="3000" dirty="0"/>
              <a:t> </a:t>
            </a:r>
            <a:r>
              <a:rPr lang="ru-RU" sz="3000" dirty="0" err="1"/>
              <a:t>love</a:t>
            </a:r>
            <a:r>
              <a:rPr lang="ru-RU" sz="3000" dirty="0"/>
              <a:t> – любить, </a:t>
            </a:r>
            <a:r>
              <a:rPr lang="ru-RU" sz="3000" dirty="0" err="1"/>
              <a:t>to</a:t>
            </a:r>
            <a:r>
              <a:rPr lang="ru-RU" sz="3000" dirty="0"/>
              <a:t> </a:t>
            </a:r>
            <a:r>
              <a:rPr lang="ru-RU" sz="3000" dirty="0" err="1"/>
              <a:t>like</a:t>
            </a:r>
            <a:r>
              <a:rPr lang="ru-RU" sz="3000" dirty="0"/>
              <a:t> – любить, нравится, </a:t>
            </a:r>
            <a:r>
              <a:rPr lang="ru-RU" sz="3000" dirty="0" err="1"/>
              <a:t>to</a:t>
            </a:r>
            <a:r>
              <a:rPr lang="ru-RU" sz="3000" dirty="0"/>
              <a:t> </a:t>
            </a:r>
            <a:r>
              <a:rPr lang="ru-RU" sz="3000" dirty="0" err="1"/>
              <a:t>hate</a:t>
            </a:r>
            <a:r>
              <a:rPr lang="ru-RU" sz="3000" dirty="0"/>
              <a:t> – ненавидеть).</a:t>
            </a:r>
          </a:p>
        </p:txBody>
      </p:sp>
    </p:spTree>
    <p:extLst>
      <p:ext uri="{BB962C8B-B14F-4D97-AF65-F5344CB8AC3E}">
        <p14:creationId xmlns:p14="http://schemas.microsoft.com/office/powerpoint/2010/main" val="312945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233950" cy="332958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Continuous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 (Настоящее Длительное Время) — временная форма глагола, которая описывает действия или состояния, длящееся в данный момент речи. </a:t>
            </a:r>
            <a:br>
              <a:rPr lang="ru-RU" sz="2700" dirty="0" smtClean="0"/>
            </a:br>
            <a:r>
              <a:rPr lang="ru-RU" sz="2700" dirty="0" smtClean="0"/>
              <a:t>То есть, </a:t>
            </a: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Continuous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 показывает действия и состояния в процессе! Этим оно и отличается от простого настоящего времени (</a:t>
            </a: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Simple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14339" name="Picture 2" descr="C:\Users\Admin\Desktop\present_continu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933056"/>
            <a:ext cx="4438823" cy="235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23950"/>
            <a:ext cx="7735492" cy="1123236"/>
          </a:xfrm>
        </p:spPr>
        <p:txBody>
          <a:bodyPr/>
          <a:lstStyle/>
          <a:p>
            <a:pPr algn="ctr"/>
            <a:r>
              <a:rPr lang="ru-RU" sz="2400" b="1" dirty="0"/>
              <a:t>В</a:t>
            </a:r>
            <a:r>
              <a:rPr lang="ru-RU" sz="2400" b="1" dirty="0"/>
              <a:t> </a:t>
            </a:r>
            <a:r>
              <a:rPr lang="ru-RU" sz="2400" b="1" dirty="0"/>
              <a:t>предложениях, где сказуемое выражено глаголом в Прошедшем длительном, употребляются определенные слова-указатели: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2619375"/>
            <a:ext cx="7392591" cy="30861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/>
              <a:t>Обозначающие конкретное время</a:t>
            </a:r>
            <a:r>
              <a:rPr lang="ru-RU" sz="1800" dirty="0"/>
              <a:t>: </a:t>
            </a:r>
            <a:r>
              <a:rPr lang="en-US" sz="1800" dirty="0"/>
              <a:t>at 8 p.m. (</a:t>
            </a:r>
            <a:r>
              <a:rPr lang="ru-RU" sz="1800" dirty="0"/>
              <a:t>в 8 вечера), </a:t>
            </a:r>
            <a:r>
              <a:rPr lang="en-US" sz="1800" dirty="0"/>
              <a:t>at 4 o’clock yesterday (</a:t>
            </a:r>
            <a:r>
              <a:rPr lang="ru-RU" sz="1800" dirty="0"/>
              <a:t>вчера в 4 часа), </a:t>
            </a:r>
            <a:r>
              <a:rPr lang="en-US" sz="1800" dirty="0"/>
              <a:t>this afternoon (</a:t>
            </a:r>
            <a:r>
              <a:rPr lang="ru-RU" sz="1800" dirty="0"/>
              <a:t>в обеденный час), </a:t>
            </a:r>
            <a:r>
              <a:rPr lang="en-US" sz="1800" dirty="0"/>
              <a:t>this evening at 9 (</a:t>
            </a:r>
            <a:r>
              <a:rPr lang="ru-RU" sz="1800" dirty="0"/>
              <a:t>вечером в 9),</a:t>
            </a:r>
            <a:r>
              <a:rPr lang="en-US" sz="1800" dirty="0"/>
              <a:t>at midnight (</a:t>
            </a:r>
            <a:r>
              <a:rPr lang="ru-RU" sz="1800" dirty="0"/>
              <a:t>в полночь) и другие (</a:t>
            </a:r>
            <a:r>
              <a:rPr lang="en-US" sz="1800" dirty="0"/>
              <a:t>My father was smoking at midnight. – </a:t>
            </a:r>
            <a:r>
              <a:rPr lang="ru-RU" sz="1800" dirty="0"/>
              <a:t>Мой папа курил в полночь);</a:t>
            </a:r>
          </a:p>
          <a:p>
            <a:pPr algn="just"/>
            <a:r>
              <a:rPr lang="ru-RU" sz="1800" b="1" i="1" dirty="0"/>
              <a:t>Обозначающие период времени</a:t>
            </a:r>
            <a:r>
              <a:rPr lang="ru-RU" sz="1800" dirty="0"/>
              <a:t>: </a:t>
            </a:r>
            <a:r>
              <a:rPr lang="en-US" sz="1800" dirty="0"/>
              <a:t>all day (</a:t>
            </a:r>
            <a:r>
              <a:rPr lang="ru-RU" sz="1800" dirty="0"/>
              <a:t>весь день), </a:t>
            </a:r>
            <a:r>
              <a:rPr lang="en-US" sz="1800" dirty="0"/>
              <a:t>last morning (</a:t>
            </a:r>
            <a:r>
              <a:rPr lang="ru-RU" sz="1800" dirty="0"/>
              <a:t>вчера утром),</a:t>
            </a:r>
            <a:r>
              <a:rPr lang="en-US" sz="1800" dirty="0"/>
              <a:t>during some time (</a:t>
            </a:r>
            <a:r>
              <a:rPr lang="ru-RU" sz="1800" dirty="0"/>
              <a:t>в течение какого-то времени), </a:t>
            </a:r>
            <a:r>
              <a:rPr lang="en-US" sz="1800" dirty="0"/>
              <a:t>this time last week (</a:t>
            </a:r>
            <a:r>
              <a:rPr lang="ru-RU" sz="1800" dirty="0"/>
              <a:t>в это время на прошлой неделе),</a:t>
            </a:r>
            <a:r>
              <a:rPr lang="en-US" sz="1800" dirty="0"/>
              <a:t>this evening (</a:t>
            </a:r>
            <a:r>
              <a:rPr lang="ru-RU" sz="1800" dirty="0"/>
              <a:t>сегодня вечером) и другие (</a:t>
            </a:r>
            <a:r>
              <a:rPr lang="en-US" sz="1800" dirty="0"/>
              <a:t>This time last month they were swimming in the sea – </a:t>
            </a:r>
            <a:r>
              <a:rPr lang="ru-RU" sz="1800" dirty="0"/>
              <a:t>В это время в прошлом месяце они плавали в море).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7959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544992" cy="1050398"/>
          </a:xfrm>
        </p:spPr>
        <p:txBody>
          <a:bodyPr/>
          <a:lstStyle/>
          <a:p>
            <a:pPr algn="ctr"/>
            <a:r>
              <a:rPr lang="ru-RU" sz="2400" b="1" dirty="0"/>
              <a:t>Раскройте скобки, поставив глаголы в </a:t>
            </a:r>
            <a:r>
              <a:rPr lang="ru-RU" sz="2400" b="1" dirty="0" err="1"/>
              <a:t>фоpму</a:t>
            </a:r>
            <a:r>
              <a:rPr lang="ru-RU" sz="2400" b="1" dirty="0"/>
              <a:t> </a:t>
            </a:r>
            <a:r>
              <a:rPr lang="ru-RU" sz="2400" b="1" dirty="0" err="1"/>
              <a:t>Past</a:t>
            </a:r>
            <a:r>
              <a:rPr lang="ru-RU" sz="2400" b="1" dirty="0"/>
              <a:t> </a:t>
            </a:r>
            <a:r>
              <a:rPr lang="ru-RU" sz="2400" b="1" dirty="0" err="1"/>
              <a:t>Continuous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While I ___________ (to copy) the exercise, my friends __________ (to describe) a picture.</a:t>
            </a:r>
          </a:p>
          <a:p>
            <a:pPr fontAlgn="base"/>
            <a:r>
              <a:rPr lang="en-US" dirty="0"/>
              <a:t>When we came in, the children __________ (to clean) their desks.</a:t>
            </a:r>
          </a:p>
          <a:p>
            <a:pPr fontAlgn="base"/>
            <a:r>
              <a:rPr lang="en-US" dirty="0"/>
              <a:t>We met her at the bus stop. She ___________ (to wait) for the bus.</a:t>
            </a:r>
          </a:p>
          <a:p>
            <a:pPr fontAlgn="base"/>
            <a:r>
              <a:rPr lang="en-US" dirty="0"/>
              <a:t>Some of the children ________ (to ski) while other children ___________ (to skate). Everybody __________ (to have) a lot of fun.</a:t>
            </a:r>
          </a:p>
          <a:p>
            <a:pPr fontAlgn="base"/>
            <a:r>
              <a:rPr lang="en-US" dirty="0"/>
              <a:t>When we came the family ________ (to get) everything ready for Christmas. Bob and Helen _________ (to decorate) the Christmas tree.</a:t>
            </a:r>
          </a:p>
          <a:p>
            <a:pPr fontAlgn="base"/>
            <a:r>
              <a:rPr lang="en-US" dirty="0"/>
              <a:t>The girls _________ (to feed) the birds in the garden while the boys _______ (to make) a bird-house.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6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216" y="1943101"/>
            <a:ext cx="7450200" cy="761999"/>
          </a:xfrm>
        </p:spPr>
        <p:txBody>
          <a:bodyPr/>
          <a:lstStyle/>
          <a:p>
            <a:pPr algn="ctr"/>
            <a:r>
              <a:rPr lang="en-US" sz="4500" b="1" dirty="0"/>
              <a:t>Future Continuous Tense</a:t>
            </a:r>
            <a:endParaRPr lang="ru-RU" sz="4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16" y="4629150"/>
            <a:ext cx="6619244" cy="8382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2733675" cy="17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430692" cy="1050398"/>
          </a:xfrm>
        </p:spPr>
        <p:txBody>
          <a:bodyPr/>
          <a:lstStyle/>
          <a:p>
            <a:pPr algn="ctr"/>
            <a:r>
              <a:rPr lang="en-US" sz="2700" b="1" dirty="0"/>
              <a:t>Fu</a:t>
            </a:r>
            <a:r>
              <a:rPr lang="ru-RU" sz="2700" b="1" dirty="0" err="1"/>
              <a:t>ture</a:t>
            </a:r>
            <a:r>
              <a:rPr lang="ru-RU" sz="2700" b="1" dirty="0"/>
              <a:t> </a:t>
            </a:r>
            <a:r>
              <a:rPr lang="ru-RU" sz="2700" b="1" dirty="0" err="1"/>
              <a:t>Continuous</a:t>
            </a:r>
            <a:r>
              <a:rPr lang="ru-RU" sz="2700" b="1" dirty="0"/>
              <a:t>  образуется простейшим образом: с помощью глаголов </a:t>
            </a:r>
            <a:r>
              <a:rPr lang="ru-RU" sz="2700" b="1" dirty="0" err="1"/>
              <a:t>will</a:t>
            </a:r>
            <a:r>
              <a:rPr lang="ru-RU" sz="2700" b="1" dirty="0"/>
              <a:t> и </a:t>
            </a:r>
            <a:r>
              <a:rPr lang="ru-RU" sz="2700" b="1" dirty="0" err="1"/>
              <a:t>to</a:t>
            </a:r>
            <a:r>
              <a:rPr lang="ru-RU" sz="2700" b="1" dirty="0"/>
              <a:t> </a:t>
            </a:r>
            <a:r>
              <a:rPr lang="ru-RU" sz="2700" b="1" dirty="0" err="1"/>
              <a:t>be</a:t>
            </a:r>
            <a:r>
              <a:rPr lang="ru-RU" sz="2700" b="1" dirty="0"/>
              <a:t>.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5" y="3190876"/>
            <a:ext cx="7002065" cy="2352674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Tomorrow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time</a:t>
            </a:r>
            <a:r>
              <a:rPr lang="ru-RU" sz="2400" dirty="0"/>
              <a:t> I </a:t>
            </a:r>
            <a:r>
              <a:rPr lang="ru-RU" sz="2400" dirty="0" err="1"/>
              <a:t>will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flying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America</a:t>
            </a:r>
            <a:r>
              <a:rPr lang="ru-RU" sz="2400" dirty="0"/>
              <a:t>. Завтра в это время я буду лететь в Америку. (дословно: Завтра в это время я буду являться летящим в Америку)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3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dirty="0"/>
              <a:t>Употребление времени </a:t>
            </a:r>
            <a:r>
              <a:rPr lang="ru-RU" sz="2700" b="1" dirty="0" err="1"/>
              <a:t>Future</a:t>
            </a:r>
            <a:r>
              <a:rPr lang="ru-RU" sz="2700" b="1" dirty="0"/>
              <a:t> </a:t>
            </a:r>
            <a:r>
              <a:rPr lang="ru-RU" sz="2700" b="1" dirty="0" err="1"/>
              <a:t>Continuous</a:t>
            </a:r>
            <a:r>
              <a:rPr lang="ru-RU" sz="2700" b="1" dirty="0"/>
              <a:t> </a:t>
            </a:r>
            <a:r>
              <a:rPr lang="ru-RU" sz="2700" b="1" dirty="0" err="1"/>
              <a:t>Tense</a:t>
            </a:r>
            <a:r>
              <a:rPr lang="ru-RU" sz="2700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2162175"/>
            <a:ext cx="6954441" cy="285750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 </a:t>
            </a:r>
            <a:r>
              <a:rPr lang="ru-RU" sz="1950" dirty="0"/>
              <a:t>Когда мы говорим о действии, которое будет проходить в определенный промежуток или момент времени. </a:t>
            </a:r>
            <a:endParaRPr lang="en-US" sz="1950" dirty="0"/>
          </a:p>
          <a:p>
            <a:pPr marL="0" indent="0" algn="just">
              <a:buNone/>
            </a:pPr>
            <a:r>
              <a:rPr lang="ru-RU" sz="1950" dirty="0"/>
              <a:t>Пример</a:t>
            </a:r>
            <a:r>
              <a:rPr lang="ru-RU" sz="1950" dirty="0"/>
              <a:t>:  я буду учиться с 5 до 7; они будут гулять в 8 </a:t>
            </a:r>
            <a:endParaRPr lang="en-US" sz="1950" dirty="0"/>
          </a:p>
          <a:p>
            <a:pPr marL="0" indent="0" algn="just">
              <a:buNone/>
            </a:pPr>
            <a:endParaRPr lang="en-US" sz="1950" dirty="0"/>
          </a:p>
          <a:p>
            <a:pPr algn="just"/>
            <a:r>
              <a:rPr lang="ru-RU" sz="1950" dirty="0"/>
              <a:t> Когда мы говорим о действии, которое будет длиться определенное количество времени (это действие может прерываться другими). </a:t>
            </a:r>
            <a:endParaRPr lang="en-US" sz="1950" dirty="0"/>
          </a:p>
          <a:p>
            <a:pPr marL="0" indent="0" algn="just">
              <a:buNone/>
            </a:pPr>
            <a:r>
              <a:rPr lang="ru-RU" sz="1950" dirty="0"/>
              <a:t>Пример</a:t>
            </a:r>
            <a:r>
              <a:rPr lang="ru-RU" sz="1950" dirty="0"/>
              <a:t>: я буду работать над этим проектом всю неделю; она будет учить английский все лето.</a:t>
            </a:r>
            <a:br>
              <a:rPr lang="ru-RU" sz="1950" dirty="0"/>
            </a:br>
            <a:r>
              <a:rPr lang="ru-RU" sz="1950" dirty="0"/>
              <a:t/>
            </a:r>
            <a:br>
              <a:rPr lang="ru-RU" sz="1950" dirty="0"/>
            </a:br>
            <a:endParaRPr lang="ru-RU" sz="1950" dirty="0"/>
          </a:p>
        </p:txBody>
      </p:sp>
      <p:pic>
        <p:nvPicPr>
          <p:cNvPr id="4" name="Picture 2" descr="future continuous примеры предлож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4164"/>
            <a:ext cx="3168352" cy="19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316392" cy="1050398"/>
          </a:xfrm>
        </p:spPr>
        <p:txBody>
          <a:bodyPr/>
          <a:lstStyle/>
          <a:p>
            <a:pPr algn="ctr"/>
            <a:r>
              <a:rPr lang="ru-RU" sz="2700" b="1" dirty="0"/>
              <a:t>Утвердительные предложения 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err="1"/>
              <a:t>Future</a:t>
            </a:r>
            <a:r>
              <a:rPr lang="ru-RU" sz="2700" b="1" dirty="0"/>
              <a:t> </a:t>
            </a:r>
            <a:r>
              <a:rPr lang="ru-RU" sz="2700" b="1" dirty="0" err="1"/>
              <a:t>Continuous</a:t>
            </a:r>
            <a:r>
              <a:rPr lang="ru-RU" sz="2700" b="1" dirty="0"/>
              <a:t> </a:t>
            </a:r>
            <a:r>
              <a:rPr lang="ru-RU" sz="2700" b="1" dirty="0" err="1"/>
              <a:t>Tense</a:t>
            </a:r>
            <a:r>
              <a:rPr lang="ru-RU" sz="2700" b="1" dirty="0"/>
              <a:t>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2396939"/>
            <a:ext cx="7059216" cy="3146611"/>
          </a:xfrm>
        </p:spPr>
        <p:txBody>
          <a:bodyPr>
            <a:normAutofit/>
          </a:bodyPr>
          <a:lstStyle/>
          <a:p>
            <a:r>
              <a:rPr lang="ru-RU" sz="1800" dirty="0"/>
              <a:t>тот, о ком идет речь + </a:t>
            </a:r>
            <a:r>
              <a:rPr lang="ru-RU" sz="1800" dirty="0" err="1"/>
              <a:t>will</a:t>
            </a:r>
            <a:r>
              <a:rPr lang="ru-RU" sz="1800" dirty="0"/>
              <a:t> </a:t>
            </a:r>
            <a:r>
              <a:rPr lang="ru-RU" sz="1800" dirty="0" err="1"/>
              <a:t>be</a:t>
            </a:r>
            <a:r>
              <a:rPr lang="ru-RU" sz="1800" dirty="0"/>
              <a:t> + глагол + -</a:t>
            </a:r>
            <a:r>
              <a:rPr lang="ru-RU" sz="1800" dirty="0" err="1"/>
              <a:t>ing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en-US" sz="1800" dirty="0"/>
              <a:t>She will be driving a car all night long. </a:t>
            </a:r>
            <a:r>
              <a:rPr lang="ru-RU" sz="1800" dirty="0"/>
              <a:t>Она будет вести машину всю ночь.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They </a:t>
            </a:r>
            <a:r>
              <a:rPr lang="en-US" sz="1800" dirty="0"/>
              <a:t>will be sleeping from six till nine. </a:t>
            </a:r>
            <a:r>
              <a:rPr lang="ru-RU" sz="1800" dirty="0"/>
              <a:t>Они будут спать с 6 до 9.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I </a:t>
            </a:r>
            <a:r>
              <a:rPr lang="en-US" sz="1800" dirty="0"/>
              <a:t>will be working. </a:t>
            </a:r>
            <a:r>
              <a:rPr lang="ru-RU" sz="1800" dirty="0"/>
              <a:t>Я буду работать.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897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554517" cy="1050398"/>
          </a:xfrm>
        </p:spPr>
        <p:txBody>
          <a:bodyPr/>
          <a:lstStyle/>
          <a:p>
            <a:pPr algn="ctr"/>
            <a:r>
              <a:rPr lang="ru-RU" sz="2700" b="1" dirty="0"/>
              <a:t>Отрицательная </a:t>
            </a:r>
            <a:r>
              <a:rPr lang="ru-RU" sz="2700" b="1" dirty="0"/>
              <a:t>форма</a:t>
            </a:r>
            <a:br>
              <a:rPr lang="ru-RU" sz="2700" b="1" dirty="0"/>
            </a:br>
            <a:r>
              <a:rPr lang="ru-RU" sz="2700" b="1" dirty="0"/>
              <a:t> </a:t>
            </a:r>
            <a:r>
              <a:rPr lang="ru-RU" sz="2700" b="1" dirty="0" err="1"/>
              <a:t>Future</a:t>
            </a:r>
            <a:r>
              <a:rPr lang="ru-RU" sz="2700" b="1" dirty="0"/>
              <a:t> </a:t>
            </a:r>
            <a:r>
              <a:rPr lang="ru-RU" sz="2700" b="1" dirty="0" err="1"/>
              <a:t>Continuous</a:t>
            </a:r>
            <a:r>
              <a:rPr lang="ru-RU" sz="2700" b="1" dirty="0"/>
              <a:t> </a:t>
            </a:r>
            <a:r>
              <a:rPr lang="ru-RU" sz="2700" b="1" dirty="0" err="1"/>
              <a:t>Tense</a:t>
            </a:r>
            <a:r>
              <a:rPr lang="ru-RU" sz="2700" b="1" dirty="0"/>
              <a:t>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2733676"/>
            <a:ext cx="6924675" cy="2809874"/>
          </a:xfrm>
        </p:spPr>
        <p:txBody>
          <a:bodyPr>
            <a:normAutofit/>
          </a:bodyPr>
          <a:lstStyle/>
          <a:p>
            <a:r>
              <a:rPr lang="ru-RU" sz="1800" dirty="0"/>
              <a:t>тот, о ком идет речь + </a:t>
            </a:r>
            <a:r>
              <a:rPr lang="ru-RU" sz="1800" dirty="0" err="1"/>
              <a:t>will</a:t>
            </a:r>
            <a:r>
              <a:rPr lang="ru-RU" sz="1800" dirty="0"/>
              <a:t> </a:t>
            </a:r>
            <a:r>
              <a:rPr lang="ru-RU" sz="1800" dirty="0" err="1"/>
              <a:t>not</a:t>
            </a:r>
            <a:r>
              <a:rPr lang="ru-RU" sz="1800" dirty="0"/>
              <a:t> </a:t>
            </a:r>
            <a:r>
              <a:rPr lang="ru-RU" sz="1800" dirty="0" err="1"/>
              <a:t>be</a:t>
            </a:r>
            <a:r>
              <a:rPr lang="ru-RU" sz="1800" dirty="0"/>
              <a:t> + глагол + -</a:t>
            </a:r>
            <a:r>
              <a:rPr lang="ru-RU" sz="1800" dirty="0" err="1"/>
              <a:t>ing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/>
              <a:t>H</a:t>
            </a:r>
            <a:r>
              <a:rPr lang="en-US" sz="1800" dirty="0"/>
              <a:t>e </a:t>
            </a:r>
            <a:r>
              <a:rPr lang="en-US" sz="1800" dirty="0"/>
              <a:t>will not be reading. </a:t>
            </a:r>
            <a:r>
              <a:rPr lang="en-US" sz="1800" dirty="0" err="1"/>
              <a:t>Она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будет</a:t>
            </a:r>
            <a:r>
              <a:rPr lang="en-US" sz="1800" dirty="0"/>
              <a:t> </a:t>
            </a:r>
            <a:r>
              <a:rPr lang="en-US" sz="1800" dirty="0" err="1"/>
              <a:t>читать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     They </a:t>
            </a:r>
            <a:r>
              <a:rPr lang="en-US" sz="1800" dirty="0"/>
              <a:t>will not be dancing. </a:t>
            </a:r>
            <a:r>
              <a:rPr lang="en-US" sz="1800" dirty="0" err="1"/>
              <a:t>Они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будут</a:t>
            </a:r>
            <a:r>
              <a:rPr lang="en-US" sz="1800" dirty="0"/>
              <a:t> </a:t>
            </a:r>
            <a:r>
              <a:rPr lang="en-US" sz="1800" dirty="0" err="1"/>
              <a:t>танцевать</a:t>
            </a:r>
            <a:r>
              <a:rPr lang="en-US" sz="1800" dirty="0"/>
              <a:t>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I </a:t>
            </a:r>
            <a:r>
              <a:rPr lang="en-US" sz="1800" dirty="0"/>
              <a:t>will not be walking in the park. Я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буду</a:t>
            </a:r>
            <a:r>
              <a:rPr lang="en-US" sz="1800" dirty="0"/>
              <a:t> </a:t>
            </a:r>
            <a:r>
              <a:rPr lang="en-US" sz="1800" dirty="0" err="1"/>
              <a:t>гулять</a:t>
            </a:r>
            <a:r>
              <a:rPr lang="en-US" sz="1800" dirty="0"/>
              <a:t> в </a:t>
            </a:r>
            <a:r>
              <a:rPr lang="en-US" sz="1800" dirty="0"/>
              <a:t>   </a:t>
            </a:r>
            <a:r>
              <a:rPr lang="en-US" sz="1800" dirty="0" err="1"/>
              <a:t>парке</a:t>
            </a:r>
            <a:r>
              <a:rPr lang="en-US" sz="1800" dirty="0"/>
              <a:t>.  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86744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84" y="1562100"/>
            <a:ext cx="6710642" cy="685086"/>
          </a:xfrm>
        </p:spPr>
        <p:txBody>
          <a:bodyPr/>
          <a:lstStyle/>
          <a:p>
            <a:pPr algn="ctr"/>
            <a:r>
              <a:rPr lang="ru-RU" sz="2700" b="1" dirty="0"/>
              <a:t>Сокращения:</a:t>
            </a:r>
            <a:br>
              <a:rPr lang="ru-RU" sz="27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2790826"/>
            <a:ext cx="6709906" cy="2752724"/>
          </a:xfrm>
        </p:spPr>
        <p:txBody>
          <a:bodyPr/>
          <a:lstStyle/>
          <a:p>
            <a:pPr algn="just"/>
            <a:r>
              <a:rPr lang="ru-RU" sz="2100" dirty="0"/>
              <a:t>В отрицании мы можем сократить частицу </a:t>
            </a:r>
            <a:r>
              <a:rPr lang="ru-RU" sz="2100" dirty="0" err="1"/>
              <a:t>not</a:t>
            </a:r>
            <a:r>
              <a:rPr lang="ru-RU" sz="2100" dirty="0"/>
              <a:t>, обратите внимание как именно: </a:t>
            </a:r>
            <a:r>
              <a:rPr lang="ru-RU" sz="2100" dirty="0" err="1"/>
              <a:t>will</a:t>
            </a:r>
            <a:r>
              <a:rPr lang="ru-RU" sz="2100" dirty="0"/>
              <a:t> </a:t>
            </a:r>
            <a:r>
              <a:rPr lang="ru-RU" sz="2100" dirty="0" err="1"/>
              <a:t>not</a:t>
            </a:r>
            <a:r>
              <a:rPr lang="ru-RU" sz="2100" dirty="0"/>
              <a:t> = </a:t>
            </a:r>
            <a:r>
              <a:rPr lang="ru-RU" sz="2100" dirty="0" err="1"/>
              <a:t>won’t</a:t>
            </a:r>
            <a:endParaRPr lang="en-US" sz="2100" dirty="0"/>
          </a:p>
          <a:p>
            <a:pPr marL="0" indent="0" algn="just">
              <a:buNone/>
            </a:pPr>
            <a:r>
              <a:rPr lang="en-US" sz="2100" dirty="0"/>
              <a:t> </a:t>
            </a:r>
            <a:r>
              <a:rPr lang="en-US" sz="2100" dirty="0"/>
              <a:t>   </a:t>
            </a:r>
            <a:r>
              <a:rPr lang="ru-RU" sz="2100" dirty="0"/>
              <a:t> </a:t>
            </a:r>
            <a:r>
              <a:rPr lang="ru-RU" sz="2100" dirty="0"/>
              <a:t>I </a:t>
            </a:r>
            <a:r>
              <a:rPr lang="ru-RU" sz="2100" dirty="0" err="1"/>
              <a:t>won't</a:t>
            </a:r>
            <a:r>
              <a:rPr lang="ru-RU" sz="2100" dirty="0"/>
              <a:t> </a:t>
            </a:r>
            <a:r>
              <a:rPr lang="ru-RU" sz="2100" dirty="0" err="1"/>
              <a:t>be</a:t>
            </a:r>
            <a:r>
              <a:rPr lang="ru-RU" sz="2100" dirty="0"/>
              <a:t> </a:t>
            </a:r>
            <a:r>
              <a:rPr lang="ru-RU" sz="2100" dirty="0" err="1"/>
              <a:t>painting</a:t>
            </a:r>
            <a:r>
              <a:rPr lang="ru-RU" sz="2100" dirty="0"/>
              <a:t>.  Я не буду рисовать. </a:t>
            </a:r>
            <a:br>
              <a:rPr lang="ru-RU" sz="2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1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980728"/>
            <a:ext cx="7459267" cy="1266458"/>
          </a:xfrm>
        </p:spPr>
        <p:txBody>
          <a:bodyPr/>
          <a:lstStyle/>
          <a:p>
            <a:pPr algn="ctr"/>
            <a:r>
              <a:rPr lang="ru-RU" sz="2700" b="1" dirty="0"/>
              <a:t>Слова - указатели </a:t>
            </a:r>
            <a:r>
              <a:rPr lang="ru-RU" sz="2700" b="1" dirty="0"/>
              <a:t>времени.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704740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Очень часто со временем </a:t>
            </a:r>
            <a:r>
              <a:rPr lang="en-US" dirty="0"/>
              <a:t>Future Continuous </a:t>
            </a:r>
            <a:r>
              <a:rPr lang="ru-RU" dirty="0"/>
              <a:t>используются следующие слова: </a:t>
            </a:r>
            <a:endParaRPr lang="ru-RU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day long – </a:t>
            </a:r>
            <a:r>
              <a:rPr lang="ru-RU" dirty="0"/>
              <a:t>весь день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time tomorrow – </a:t>
            </a:r>
            <a:r>
              <a:rPr lang="ru-RU" dirty="0"/>
              <a:t>в это время завтра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day tomorrow- </a:t>
            </a:r>
            <a:r>
              <a:rPr lang="ru-RU" dirty="0"/>
              <a:t>завтра весь </a:t>
            </a:r>
            <a:r>
              <a:rPr lang="ru-RU" dirty="0" smtClean="0"/>
              <a:t>день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/>
              <a:t>the whole morning/evening/day – </a:t>
            </a:r>
            <a:r>
              <a:rPr lang="ru-RU" dirty="0"/>
              <a:t>целое утро/вечер/день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6 till 8 p.m. – </a:t>
            </a:r>
            <a:r>
              <a:rPr lang="ru-RU" dirty="0"/>
              <a:t>с 6 до 8 вечера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88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196788"/>
            <a:ext cx="7383067" cy="1050398"/>
          </a:xfrm>
        </p:spPr>
        <p:txBody>
          <a:bodyPr/>
          <a:lstStyle/>
          <a:p>
            <a:pPr algn="ctr"/>
            <a:r>
              <a:rPr lang="ru-RU" sz="2700" b="1" dirty="0"/>
              <a:t>Вставьте </a:t>
            </a:r>
            <a:r>
              <a:rPr lang="en-US" sz="2700" b="1" dirty="0"/>
              <a:t>Future </a:t>
            </a:r>
            <a:r>
              <a:rPr lang="en-US" sz="2700" b="1" dirty="0"/>
              <a:t>Continuous</a:t>
            </a:r>
            <a:r>
              <a:rPr lang="ru-RU" sz="2700" b="1" dirty="0"/>
              <a:t>:</a:t>
            </a:r>
            <a:endParaRPr lang="ru-RU" sz="27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484" y="1809750"/>
            <a:ext cx="7316391" cy="4571578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This time next Monday, I _______ in a huge office in New York. (work)</a:t>
            </a:r>
          </a:p>
          <a:p>
            <a:pPr fontAlgn="base"/>
            <a:r>
              <a:rPr lang="en-US" dirty="0"/>
              <a:t>This time on Tuesday, Mary ___________ on a beach in Italy. (sunbathe)</a:t>
            </a:r>
          </a:p>
          <a:p>
            <a:pPr fontAlgn="base"/>
            <a:r>
              <a:rPr lang="en-US" dirty="0"/>
              <a:t>Don’t make noise after midnight – I ________ soundly, I hope. (sleep)</a:t>
            </a:r>
          </a:p>
          <a:p>
            <a:pPr fontAlgn="base"/>
            <a:r>
              <a:rPr lang="en-US" dirty="0"/>
              <a:t>Jackeline _______ to Kenya tomorrow at this time. (fly)</a:t>
            </a:r>
          </a:p>
          <a:p>
            <a:pPr fontAlgn="base"/>
            <a:r>
              <a:rPr lang="en-US" dirty="0"/>
              <a:t>Students _______ copies while he _________the report. (make/ finish)</a:t>
            </a:r>
          </a:p>
          <a:p>
            <a:pPr fontAlgn="base"/>
            <a:r>
              <a:rPr lang="en-US" dirty="0"/>
              <a:t>I_______ in my study library at 6pm tomorrow. (work).</a:t>
            </a:r>
          </a:p>
          <a:p>
            <a:pPr fontAlgn="base"/>
            <a:r>
              <a:rPr lang="en-US" dirty="0"/>
              <a:t>This time next year we ________ the Pacific Ocean. (cross)</a:t>
            </a:r>
          </a:p>
          <a:p>
            <a:pPr fontAlgn="base"/>
            <a:r>
              <a:rPr lang="en-US" dirty="0"/>
              <a:t>I _________ the dinner table while my mother__________  the meat. (lay / prepare)</a:t>
            </a:r>
          </a:p>
          <a:p>
            <a:pPr fontAlgn="base"/>
            <a:r>
              <a:rPr lang="en-US" dirty="0"/>
              <a:t>You’ll recognize Molly! She _________ a pink hat. (wear)</a:t>
            </a:r>
          </a:p>
          <a:p>
            <a:pPr fontAlgn="base"/>
            <a:r>
              <a:rPr lang="en-US" dirty="0"/>
              <a:t>From 7 till 12 I __________ classes. (have)</a:t>
            </a:r>
          </a:p>
          <a:p>
            <a:pPr fontAlgn="base"/>
            <a:r>
              <a:rPr lang="en-US" dirty="0"/>
              <a:t>________you ______ your bike this evening? (use)</a:t>
            </a:r>
          </a:p>
          <a:p>
            <a:pPr fontAlgn="base"/>
            <a:r>
              <a:rPr lang="en-US" dirty="0"/>
              <a:t>My auntie and uncle __________ with us this weekend. (stay)</a:t>
            </a:r>
          </a:p>
          <a:p>
            <a:pPr fontAlgn="base"/>
            <a:r>
              <a:rPr lang="en-US" dirty="0"/>
              <a:t>I ________ television from ten pm to midnight. (to watch)</a:t>
            </a:r>
          </a:p>
          <a:p>
            <a:pPr fontAlgn="base"/>
            <a:r>
              <a:rPr lang="en-US" dirty="0"/>
              <a:t>This time on Friday I ______ on the beach. (to lie)</a:t>
            </a:r>
          </a:p>
          <a:p>
            <a:pPr fontAlgn="base"/>
            <a:r>
              <a:rPr lang="en-US" dirty="0"/>
              <a:t>What ______you _______ tomorrow evening? (to do)</a:t>
            </a:r>
          </a:p>
          <a:p>
            <a:pPr fontAlgn="base"/>
            <a:r>
              <a:rPr lang="en-US" dirty="0"/>
              <a:t>_______you __________ late tomorrow night? (to work)</a:t>
            </a:r>
          </a:p>
          <a:p>
            <a:pPr fontAlgn="base"/>
            <a:r>
              <a:rPr lang="en-US" dirty="0"/>
              <a:t>Don’t ring Greg up at 10am. He_______  his music lesson. (have)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8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458200" cy="209108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Правила образования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err="1" smtClean="0"/>
              <a:t>Present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Continuous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Tense</a:t>
            </a:r>
            <a:r>
              <a:rPr lang="ru-RU" sz="3600" b="1" dirty="0" smtClean="0"/>
              <a:t>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258050" cy="3888432"/>
          </a:xfr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При образовании причастия настоящего времени (</a:t>
            </a:r>
            <a:r>
              <a:rPr lang="ru-RU" sz="2900" dirty="0" err="1" smtClean="0">
                <a:solidFill>
                  <a:schemeClr val="tx1"/>
                </a:solidFill>
              </a:rPr>
              <a:t>Present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Participle</a:t>
            </a:r>
            <a:r>
              <a:rPr lang="ru-RU" sz="2900" dirty="0" smtClean="0">
                <a:solidFill>
                  <a:schemeClr val="tx1"/>
                </a:solidFill>
              </a:rPr>
              <a:t>) важно знать следующие правила :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 Если глагол заканчивается на непроизносимую -е, то она опускается: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drive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driving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give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giving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Если глагол оканчивается на согласный после ударного слога, согласный удваивается: </a:t>
            </a:r>
            <a:r>
              <a:rPr lang="ru-RU" sz="2900" dirty="0" err="1" smtClean="0">
                <a:solidFill>
                  <a:schemeClr val="tx1"/>
                </a:solidFill>
              </a:rPr>
              <a:t>sit</a:t>
            </a:r>
            <a:r>
              <a:rPr lang="ru-RU" sz="2900" dirty="0" smtClean="0">
                <a:solidFill>
                  <a:schemeClr val="tx1"/>
                </a:solidFill>
              </a:rPr>
              <a:t> − </a:t>
            </a:r>
            <a:r>
              <a:rPr lang="ru-RU" sz="2900" dirty="0" err="1" smtClean="0">
                <a:solidFill>
                  <a:schemeClr val="tx1"/>
                </a:solidFill>
              </a:rPr>
              <a:t>sitting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stop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stopping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forget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forgetting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Если глагол заканчивается на -</a:t>
            </a:r>
            <a:r>
              <a:rPr lang="ru-RU" sz="2900" dirty="0" err="1" smtClean="0">
                <a:solidFill>
                  <a:schemeClr val="tx1"/>
                </a:solidFill>
              </a:rPr>
              <a:t>l</a:t>
            </a:r>
            <a:r>
              <a:rPr lang="ru-RU" sz="2900" dirty="0" smtClean="0">
                <a:solidFill>
                  <a:schemeClr val="tx1"/>
                </a:solidFill>
              </a:rPr>
              <a:t>, перед которым стоит гласный, то -</a:t>
            </a:r>
            <a:r>
              <a:rPr lang="ru-RU" sz="2900" dirty="0" err="1" smtClean="0">
                <a:solidFill>
                  <a:schemeClr val="tx1"/>
                </a:solidFill>
              </a:rPr>
              <a:t>l</a:t>
            </a:r>
            <a:r>
              <a:rPr lang="ru-RU" sz="2900" dirty="0" smtClean="0">
                <a:solidFill>
                  <a:schemeClr val="tx1"/>
                </a:solidFill>
              </a:rPr>
              <a:t> всегда удваивается (в американском варианте данное правило не соблюдается).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travel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travelling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 </a:t>
            </a:r>
            <a:r>
              <a:rPr lang="ru-RU" sz="2900" dirty="0" err="1" smtClean="0">
                <a:solidFill>
                  <a:schemeClr val="tx1"/>
                </a:solidFill>
              </a:rPr>
              <a:t>fulfil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fulfilling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Если глагол заканчивается на -</a:t>
            </a:r>
            <a:r>
              <a:rPr lang="ru-RU" sz="2900" dirty="0" err="1" smtClean="0">
                <a:solidFill>
                  <a:schemeClr val="tx1"/>
                </a:solidFill>
              </a:rPr>
              <a:t>iе</a:t>
            </a:r>
            <a:r>
              <a:rPr lang="ru-RU" sz="2900" dirty="0" smtClean="0">
                <a:solidFill>
                  <a:schemeClr val="tx1"/>
                </a:solidFill>
              </a:rPr>
              <a:t>, то -</a:t>
            </a:r>
            <a:r>
              <a:rPr lang="ru-RU" sz="2900" dirty="0" err="1" smtClean="0">
                <a:solidFill>
                  <a:schemeClr val="tx1"/>
                </a:solidFill>
              </a:rPr>
              <a:t>iе</a:t>
            </a:r>
            <a:r>
              <a:rPr lang="ru-RU" sz="2900" dirty="0" smtClean="0">
                <a:solidFill>
                  <a:schemeClr val="tx1"/>
                </a:solidFill>
              </a:rPr>
              <a:t> меняется на -у: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lie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lying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to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die</a:t>
            </a:r>
            <a:r>
              <a:rPr lang="ru-RU" sz="2900" dirty="0" smtClean="0">
                <a:solidFill>
                  <a:schemeClr val="tx1"/>
                </a:solidFill>
              </a:rPr>
              <a:t> — </a:t>
            </a:r>
            <a:r>
              <a:rPr lang="ru-RU" sz="2900" dirty="0" err="1" smtClean="0">
                <a:solidFill>
                  <a:schemeClr val="tx1"/>
                </a:solidFill>
              </a:rPr>
              <a:t>dying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484710" y="836712"/>
            <a:ext cx="7759698" cy="1016536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Arial" charset="0"/>
              </a:rPr>
              <a:t>Список используемой литературы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827700" y="2052925"/>
            <a:ext cx="7776748" cy="4195481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ru-RU" sz="2000" dirty="0" smtClean="0"/>
              <a:t>1.Агабекян, И. П. Английский язык для </a:t>
            </a:r>
            <a:r>
              <a:rPr lang="ru-RU" sz="2000" dirty="0" err="1" smtClean="0"/>
              <a:t>ссузов</a:t>
            </a:r>
            <a:r>
              <a:rPr lang="ru-RU" sz="2000" dirty="0" smtClean="0"/>
              <a:t> : учебное пособие / И. П. </a:t>
            </a:r>
            <a:r>
              <a:rPr lang="ru-RU" sz="2000" dirty="0" err="1" smtClean="0"/>
              <a:t>Агабекян</a:t>
            </a:r>
            <a:r>
              <a:rPr lang="ru-RU" sz="2000" dirty="0" smtClean="0"/>
              <a:t>.– Москва: Проспект, 2015. </a:t>
            </a:r>
          </a:p>
          <a:p>
            <a:pPr algn="just" eaLnBrk="1" hangingPunct="1"/>
            <a:r>
              <a:rPr lang="ru-RU" sz="2000" dirty="0" smtClean="0"/>
              <a:t>2.PlanetofEnglish: учебник английского языка для учреждений НПО и СПО/ Г. Т. </a:t>
            </a:r>
            <a:r>
              <a:rPr lang="ru-RU" sz="2000" dirty="0" err="1" smtClean="0"/>
              <a:t>Безкоровайная</a:t>
            </a:r>
            <a:r>
              <a:rPr lang="ru-RU" sz="2000" dirty="0" smtClean="0"/>
              <a:t>, Е. А. </a:t>
            </a:r>
            <a:r>
              <a:rPr lang="ru-RU" sz="2000" dirty="0" err="1" smtClean="0"/>
              <a:t>Койранская</a:t>
            </a:r>
            <a:r>
              <a:rPr lang="ru-RU" sz="2000" dirty="0" smtClean="0"/>
              <a:t>, Н. И. Соколова, Г. В. </a:t>
            </a:r>
            <a:r>
              <a:rPr lang="ru-RU" sz="2000" dirty="0" err="1" smtClean="0"/>
              <a:t>Лаврик</a:t>
            </a:r>
            <a:r>
              <a:rPr lang="ru-RU" sz="2000" dirty="0" smtClean="0"/>
              <a:t>. –Москва :Академия, 2014.  </a:t>
            </a:r>
          </a:p>
          <a:p>
            <a:pPr algn="just" eaLnBrk="1" hangingPunct="1"/>
            <a:r>
              <a:rPr lang="ru-RU" sz="2000" dirty="0" smtClean="0"/>
              <a:t>3.Голубев, А.П. Английский язык для технических специальностей = </a:t>
            </a:r>
            <a:r>
              <a:rPr lang="ru-RU" sz="2000" dirty="0" err="1" smtClean="0"/>
              <a:t>English</a:t>
            </a:r>
            <a:r>
              <a:rPr lang="ru-RU" sz="2000" dirty="0" smtClean="0"/>
              <a:t> </a:t>
            </a:r>
            <a:r>
              <a:rPr lang="ru-RU" sz="2000" dirty="0" err="1" smtClean="0"/>
              <a:t>for</a:t>
            </a:r>
            <a:r>
              <a:rPr lang="ru-RU" sz="2000" dirty="0" smtClean="0"/>
              <a:t> </a:t>
            </a:r>
            <a:r>
              <a:rPr lang="ru-RU" sz="2000" dirty="0" err="1" smtClean="0"/>
              <a:t>Technical</a:t>
            </a:r>
            <a:r>
              <a:rPr lang="ru-RU" sz="2000" dirty="0" smtClean="0"/>
              <a:t> </a:t>
            </a:r>
            <a:r>
              <a:rPr lang="ru-RU" sz="2000" dirty="0" err="1" smtClean="0"/>
              <a:t>Colleges</a:t>
            </a:r>
            <a:r>
              <a:rPr lang="ru-RU" sz="2000" dirty="0" smtClean="0"/>
              <a:t>: учебник для студ. учреждений сред. проф. образования / Голубев, А.П., </a:t>
            </a:r>
            <a:r>
              <a:rPr lang="ru-RU" sz="2000" dirty="0" err="1" smtClean="0"/>
              <a:t>Коржавый</a:t>
            </a:r>
            <a:r>
              <a:rPr lang="ru-RU" sz="2000" dirty="0" smtClean="0"/>
              <a:t> А.П., Смирнова И.Б.  –Москва : Академия, 2016. </a:t>
            </a:r>
          </a:p>
          <a:p>
            <a:pPr algn="just" eaLnBrk="1" hangingPunct="1"/>
            <a:r>
              <a:rPr lang="ru-RU" sz="2000" dirty="0" smtClean="0"/>
              <a:t>4.Кубарьков, Г. Л. 1000. Сборник новых тем современного английского языка. / Г. Л. </a:t>
            </a:r>
            <a:r>
              <a:rPr lang="ru-RU" sz="2000" dirty="0" err="1" smtClean="0"/>
              <a:t>Кубарьков</a:t>
            </a:r>
            <a:r>
              <a:rPr lang="ru-RU" sz="2000" dirty="0" smtClean="0"/>
              <a:t>. – Ростов-на-Дону : ООО «Удача», 2016. </a:t>
            </a:r>
          </a:p>
        </p:txBody>
      </p:sp>
    </p:spTree>
    <p:extLst>
      <p:ext uri="{BB962C8B-B14F-4D97-AF65-F5344CB8AC3E}">
        <p14:creationId xmlns:p14="http://schemas.microsoft.com/office/powerpoint/2010/main" val="327596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8558212" cy="400252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u="sng" dirty="0" smtClean="0"/>
              <a:t>Образование утвердительной формы : 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dirty="0" smtClean="0"/>
              <a:t>подлежащее </a:t>
            </a:r>
            <a:r>
              <a:rPr lang="ru-RU" sz="2400" dirty="0" smtClean="0"/>
              <a:t>+ </a:t>
            </a:r>
            <a:r>
              <a:rPr lang="en-US" sz="2400" dirty="0" smtClean="0"/>
              <a:t>to be </a:t>
            </a:r>
            <a:r>
              <a:rPr lang="ru-RU" sz="2400" dirty="0" smtClean="0"/>
              <a:t>в </a:t>
            </a:r>
            <a:r>
              <a:rPr lang="en-US" sz="2400" dirty="0" smtClean="0"/>
              <a:t>Present Simple (am, are, is) + Present Participle </a:t>
            </a:r>
            <a:r>
              <a:rPr lang="ru-RU" sz="2400" dirty="0" smtClean="0"/>
              <a:t>основного глагола (</a:t>
            </a:r>
            <a:r>
              <a:rPr lang="en-US" sz="2400" dirty="0" smtClean="0"/>
              <a:t>V + </a:t>
            </a:r>
            <a:r>
              <a:rPr lang="en-US" sz="2400" dirty="0" err="1" smtClean="0"/>
              <a:t>ing</a:t>
            </a:r>
            <a:r>
              <a:rPr lang="en-US" sz="2400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ru-RU" sz="2400" b="1" u="sng" dirty="0" smtClean="0"/>
              <a:t>Образование вопросительной формы </a:t>
            </a:r>
            <a:r>
              <a:rPr lang="ru-RU" sz="2400" b="1" u="sng" dirty="0" smtClean="0"/>
              <a:t>:</a:t>
            </a:r>
            <a:br>
              <a:rPr lang="ru-RU" sz="2400" b="1" u="sng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to be </a:t>
            </a:r>
            <a:r>
              <a:rPr lang="ru-RU" sz="2400" dirty="0" smtClean="0"/>
              <a:t>в </a:t>
            </a:r>
            <a:r>
              <a:rPr lang="en-US" sz="2400" dirty="0" smtClean="0"/>
              <a:t>Present Simple (am, are, is) + </a:t>
            </a:r>
            <a:r>
              <a:rPr lang="ru-RU" sz="2400" dirty="0" smtClean="0"/>
              <a:t>подлежащее + </a:t>
            </a:r>
            <a:r>
              <a:rPr lang="en-US" sz="2400" dirty="0" smtClean="0"/>
              <a:t>Present Participle </a:t>
            </a:r>
            <a:r>
              <a:rPr lang="ru-RU" sz="2400" dirty="0" smtClean="0"/>
              <a:t>основного глагола (</a:t>
            </a:r>
            <a:r>
              <a:rPr lang="en-US" sz="2400" dirty="0" smtClean="0"/>
              <a:t>V + </a:t>
            </a:r>
            <a:r>
              <a:rPr lang="en-US" sz="2400" dirty="0" err="1" smtClean="0"/>
              <a:t>ing</a:t>
            </a:r>
            <a:r>
              <a:rPr lang="en-US" sz="2400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ru-RU" sz="2400" b="1" u="sng" dirty="0" smtClean="0"/>
              <a:t>Образование отрицательной формы : 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dirty="0" smtClean="0"/>
              <a:t>подлежащее </a:t>
            </a:r>
            <a:r>
              <a:rPr lang="ru-RU" sz="2400" dirty="0" smtClean="0"/>
              <a:t>+ </a:t>
            </a:r>
            <a:r>
              <a:rPr lang="en-US" sz="2400" dirty="0" smtClean="0"/>
              <a:t>to be </a:t>
            </a:r>
            <a:r>
              <a:rPr lang="ru-RU" sz="2400" dirty="0" smtClean="0"/>
              <a:t>в </a:t>
            </a:r>
            <a:r>
              <a:rPr lang="en-US" sz="2400" dirty="0" smtClean="0"/>
              <a:t>Present Simple (am, are, is) + </a:t>
            </a:r>
            <a:r>
              <a:rPr lang="ru-RU" sz="2400" dirty="0" smtClean="0"/>
              <a:t>отрицание </a:t>
            </a:r>
            <a:r>
              <a:rPr lang="en-US" sz="2400" dirty="0" smtClean="0"/>
              <a:t>not + Present Participle </a:t>
            </a:r>
            <a:r>
              <a:rPr lang="ru-RU" sz="2400" dirty="0" smtClean="0"/>
              <a:t>основного глагола (</a:t>
            </a:r>
            <a:r>
              <a:rPr lang="en-US" sz="2400" dirty="0" smtClean="0"/>
              <a:t>V + </a:t>
            </a:r>
            <a:r>
              <a:rPr lang="en-US" sz="2400" dirty="0" err="1" smtClean="0"/>
              <a:t>ing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16387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288277"/>
            <a:ext cx="2869480" cy="217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7829550" cy="2065983"/>
          </a:xfrm>
        </p:spPr>
        <p:txBody>
          <a:bodyPr/>
          <a:lstStyle/>
          <a:p>
            <a:pPr marL="63500" algn="ctr"/>
            <a:endParaRPr lang="ru-RU" dirty="0" smtClean="0"/>
          </a:p>
          <a:p>
            <a:pPr marL="63500"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Глаголы, которые обозначают желания, мысли, состояния, чувства, как правило, </a:t>
            </a:r>
            <a:r>
              <a:rPr lang="ru-RU" b="1" u="sng" dirty="0" smtClean="0">
                <a:solidFill>
                  <a:schemeClr val="tx1"/>
                </a:solidFill>
              </a:rPr>
              <a:t>не употребляются </a:t>
            </a:r>
            <a:r>
              <a:rPr lang="ru-RU" dirty="0" smtClean="0">
                <a:solidFill>
                  <a:schemeClr val="tx1"/>
                </a:solidFill>
              </a:rPr>
              <a:t>в форме </a:t>
            </a:r>
            <a:r>
              <a:rPr lang="ru-RU" dirty="0" err="1" smtClean="0">
                <a:solidFill>
                  <a:schemeClr val="tx1"/>
                </a:solidFill>
              </a:rPr>
              <a:t>Present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Continuous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2" descr="C:\Users\Admin\Desktop\obratite_vnim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3"/>
            <a:ext cx="5915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313"/>
            <a:ext cx="8458200" cy="357187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u="sng" dirty="0" smtClean="0"/>
              <a:t>Эмоциональное состояние: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1800" dirty="0" smtClean="0"/>
              <a:t>adore (</a:t>
            </a:r>
            <a:r>
              <a:rPr lang="ru-RU" sz="1800" dirty="0" smtClean="0"/>
              <a:t>обожать)</a:t>
            </a:r>
            <a:br>
              <a:rPr lang="ru-RU" sz="1800" dirty="0" smtClean="0"/>
            </a:br>
            <a:r>
              <a:rPr lang="en-US" sz="1800" dirty="0" smtClean="0"/>
              <a:t>desire (</a:t>
            </a:r>
            <a:r>
              <a:rPr lang="ru-RU" sz="1800" dirty="0" smtClean="0"/>
              <a:t>желать)</a:t>
            </a:r>
            <a:br>
              <a:rPr lang="ru-RU" sz="1800" dirty="0" smtClean="0"/>
            </a:br>
            <a:r>
              <a:rPr lang="en-US" sz="1800" dirty="0" smtClean="0"/>
              <a:t>dislike (</a:t>
            </a:r>
            <a:r>
              <a:rPr lang="ru-RU" sz="1800" dirty="0" smtClean="0"/>
              <a:t>не нравится)</a:t>
            </a:r>
            <a:br>
              <a:rPr lang="ru-RU" sz="1800" dirty="0" smtClean="0"/>
            </a:br>
            <a:r>
              <a:rPr lang="en-US" sz="1800" dirty="0" smtClean="0"/>
              <a:t>envy (</a:t>
            </a:r>
            <a:r>
              <a:rPr lang="ru-RU" sz="1800" dirty="0" smtClean="0"/>
              <a:t>завидовать)</a:t>
            </a:r>
            <a:br>
              <a:rPr lang="ru-RU" sz="1800" dirty="0" smtClean="0"/>
            </a:br>
            <a:r>
              <a:rPr lang="en-US" sz="1800" dirty="0" smtClean="0"/>
              <a:t>fear (</a:t>
            </a:r>
            <a:r>
              <a:rPr lang="ru-RU" sz="1800" dirty="0" smtClean="0"/>
              <a:t>бояться)</a:t>
            </a:r>
            <a:br>
              <a:rPr lang="ru-RU" sz="1800" dirty="0" smtClean="0"/>
            </a:br>
            <a:r>
              <a:rPr lang="en-US" sz="1800" dirty="0" smtClean="0"/>
              <a:t>hate (</a:t>
            </a:r>
            <a:r>
              <a:rPr lang="ru-RU" sz="1800" dirty="0" smtClean="0"/>
              <a:t>ненавидеть)</a:t>
            </a:r>
            <a:br>
              <a:rPr lang="ru-RU" sz="1800" dirty="0" smtClean="0"/>
            </a:br>
            <a:r>
              <a:rPr lang="en-US" sz="1800" dirty="0" smtClean="0"/>
              <a:t>hope (</a:t>
            </a:r>
            <a:r>
              <a:rPr lang="ru-RU" sz="1800" dirty="0" smtClean="0"/>
              <a:t>надеяться)</a:t>
            </a:r>
            <a:br>
              <a:rPr lang="ru-RU" sz="1800" dirty="0" smtClean="0"/>
            </a:br>
            <a:r>
              <a:rPr lang="en-US" sz="1800" dirty="0" smtClean="0"/>
              <a:t>like (</a:t>
            </a:r>
            <a:r>
              <a:rPr lang="ru-RU" sz="1800" dirty="0" smtClean="0"/>
              <a:t>нравиться)</a:t>
            </a:r>
            <a:br>
              <a:rPr lang="ru-RU" sz="1800" dirty="0" smtClean="0"/>
            </a:br>
            <a:r>
              <a:rPr lang="en-US" sz="1800" dirty="0" smtClean="0"/>
              <a:t>love (</a:t>
            </a:r>
            <a:r>
              <a:rPr lang="ru-RU" sz="1800" dirty="0" smtClean="0"/>
              <a:t>любить)</a:t>
            </a:r>
            <a:br>
              <a:rPr lang="ru-RU" sz="1800" dirty="0" smtClean="0"/>
            </a:br>
            <a:r>
              <a:rPr lang="en-US" sz="1800" dirty="0" smtClean="0"/>
              <a:t>mind (</a:t>
            </a:r>
            <a:r>
              <a:rPr lang="ru-RU" sz="1800" dirty="0" smtClean="0"/>
              <a:t>возражать)</a:t>
            </a:r>
            <a:br>
              <a:rPr lang="ru-RU" sz="1800" dirty="0" smtClean="0"/>
            </a:br>
            <a:r>
              <a:rPr lang="en-US" sz="1800" dirty="0" smtClean="0"/>
              <a:t>regret (</a:t>
            </a:r>
            <a:r>
              <a:rPr lang="ru-RU" sz="1800" dirty="0" smtClean="0"/>
              <a:t>сожалеть)</a:t>
            </a:r>
            <a:br>
              <a:rPr lang="ru-RU" sz="1800" dirty="0" smtClean="0"/>
            </a:br>
            <a:r>
              <a:rPr lang="en-US" sz="1800" dirty="0" smtClean="0"/>
              <a:t>respect (</a:t>
            </a:r>
            <a:r>
              <a:rPr lang="ru-RU" sz="1800" dirty="0" smtClean="0"/>
              <a:t>уважать)</a:t>
            </a:r>
            <a:br>
              <a:rPr lang="ru-RU" sz="1800" dirty="0" smtClean="0"/>
            </a:br>
            <a:r>
              <a:rPr lang="en-US" sz="1800" dirty="0" smtClean="0"/>
              <a:t>want (</a:t>
            </a:r>
            <a:r>
              <a:rPr lang="ru-RU" sz="1800" dirty="0" smtClean="0"/>
              <a:t>хотеть)</a:t>
            </a:r>
            <a:br>
              <a:rPr lang="ru-RU" sz="1800" dirty="0" smtClean="0"/>
            </a:br>
            <a:r>
              <a:rPr lang="en-US" sz="1800" dirty="0" smtClean="0"/>
              <a:t>wish (</a:t>
            </a:r>
            <a:r>
              <a:rPr lang="ru-RU" sz="1800" dirty="0" smtClean="0"/>
              <a:t>желать)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18435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143375"/>
            <a:ext cx="30607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302736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dirty="0" smtClean="0"/>
              <a:t>Мышление и чувства: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agree (</a:t>
            </a:r>
            <a:r>
              <a:rPr lang="ru-RU" sz="2000" dirty="0" smtClean="0"/>
              <a:t>соглашаться)</a:t>
            </a:r>
            <a:br>
              <a:rPr lang="ru-RU" sz="2000" dirty="0" smtClean="0"/>
            </a:br>
            <a:r>
              <a:rPr lang="en-US" sz="2000" dirty="0" smtClean="0"/>
              <a:t>care for (</a:t>
            </a:r>
            <a:r>
              <a:rPr lang="ru-RU" sz="2000" dirty="0" smtClean="0"/>
              <a:t>заботиться)</a:t>
            </a:r>
            <a:br>
              <a:rPr lang="ru-RU" sz="2000" dirty="0" smtClean="0"/>
            </a:br>
            <a:r>
              <a:rPr lang="en-US" sz="2000" dirty="0" smtClean="0"/>
              <a:t>doubt (</a:t>
            </a:r>
            <a:r>
              <a:rPr lang="ru-RU" sz="2000" dirty="0" smtClean="0"/>
              <a:t>сомневаться)</a:t>
            </a:r>
            <a:br>
              <a:rPr lang="ru-RU" sz="2000" dirty="0" smtClean="0"/>
            </a:br>
            <a:r>
              <a:rPr lang="en-US" sz="2000" dirty="0" smtClean="0"/>
              <a:t>forget (</a:t>
            </a:r>
            <a:r>
              <a:rPr lang="ru-RU" sz="2000" dirty="0" smtClean="0"/>
              <a:t>забыть)</a:t>
            </a:r>
            <a:br>
              <a:rPr lang="ru-RU" sz="2000" dirty="0" smtClean="0"/>
            </a:br>
            <a:r>
              <a:rPr lang="en-US" sz="2000" dirty="0" smtClean="0"/>
              <a:t>hear (</a:t>
            </a:r>
            <a:r>
              <a:rPr lang="ru-RU" sz="2000" dirty="0" smtClean="0"/>
              <a:t>слышать)</a:t>
            </a:r>
            <a:br>
              <a:rPr lang="ru-RU" sz="2000" dirty="0" smtClean="0"/>
            </a:br>
            <a:r>
              <a:rPr lang="en-US" sz="2000" dirty="0" smtClean="0"/>
              <a:t>know (</a:t>
            </a:r>
            <a:r>
              <a:rPr lang="ru-RU" sz="2000" dirty="0" smtClean="0"/>
              <a:t>знать)</a:t>
            </a:r>
            <a:br>
              <a:rPr lang="ru-RU" sz="2000" dirty="0" smtClean="0"/>
            </a:br>
            <a:r>
              <a:rPr lang="en-US" sz="2000" dirty="0" smtClean="0"/>
              <a:t>mean (</a:t>
            </a:r>
            <a:r>
              <a:rPr lang="ru-RU" sz="2000" dirty="0" smtClean="0"/>
              <a:t>значить)</a:t>
            </a:r>
            <a:br>
              <a:rPr lang="ru-RU" sz="2000" dirty="0" smtClean="0"/>
            </a:br>
            <a:r>
              <a:rPr lang="en-US" sz="2000" dirty="0" smtClean="0"/>
              <a:t>notice (</a:t>
            </a:r>
            <a:r>
              <a:rPr lang="ru-RU" sz="2000" dirty="0" smtClean="0"/>
              <a:t>замечать)</a:t>
            </a:r>
            <a:br>
              <a:rPr lang="ru-RU" sz="2000" dirty="0" smtClean="0"/>
            </a:br>
            <a:r>
              <a:rPr lang="en-US" sz="2000" dirty="0" smtClean="0"/>
              <a:t>prefer (</a:t>
            </a:r>
            <a:r>
              <a:rPr lang="ru-RU" sz="2000" dirty="0" smtClean="0"/>
              <a:t>предпочитать)</a:t>
            </a:r>
            <a:br>
              <a:rPr lang="ru-RU" sz="2000" dirty="0" smtClean="0"/>
            </a:br>
            <a:r>
              <a:rPr lang="en-US" sz="2000" dirty="0" smtClean="0"/>
              <a:t>realize (</a:t>
            </a:r>
            <a:r>
              <a:rPr lang="ru-RU" sz="2000" dirty="0" smtClean="0"/>
              <a:t>осознать)</a:t>
            </a:r>
            <a:br>
              <a:rPr lang="ru-RU" sz="2000" dirty="0" smtClean="0"/>
            </a:br>
            <a:r>
              <a:rPr lang="en-US" sz="2000" dirty="0" smtClean="0"/>
              <a:t>remember (</a:t>
            </a:r>
            <a:r>
              <a:rPr lang="ru-RU" sz="2000" dirty="0" smtClean="0"/>
              <a:t>помнить)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sound (</a:t>
            </a:r>
            <a:r>
              <a:rPr lang="ru-RU" sz="2000" dirty="0" smtClean="0"/>
              <a:t>звучать)</a:t>
            </a:r>
            <a:br>
              <a:rPr lang="ru-RU" sz="2000" dirty="0" smtClean="0"/>
            </a:br>
            <a:r>
              <a:rPr lang="en-US" sz="2000" dirty="0" smtClean="0"/>
              <a:t>suppose (</a:t>
            </a:r>
            <a:r>
              <a:rPr lang="ru-RU" sz="2000" dirty="0" smtClean="0"/>
              <a:t>предполагать)</a:t>
            </a:r>
            <a:br>
              <a:rPr lang="ru-RU" sz="2000" dirty="0" smtClean="0"/>
            </a:br>
            <a:r>
              <a:rPr lang="en-US" sz="2000" dirty="0" smtClean="0"/>
              <a:t>understand (</a:t>
            </a:r>
            <a:r>
              <a:rPr lang="ru-RU" sz="2000" dirty="0" smtClean="0"/>
              <a:t>понимать)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19459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071938"/>
            <a:ext cx="30607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457200" y="642938"/>
            <a:ext cx="8458200" cy="3643312"/>
          </a:xfrm>
        </p:spPr>
        <p:txBody>
          <a:bodyPr/>
          <a:lstStyle/>
          <a:p>
            <a:pPr algn="ctr"/>
            <a:r>
              <a:rPr lang="ru-RU" sz="2200" b="1" u="sng" smtClean="0"/>
              <a:t>Обладание и существование:</a:t>
            </a:r>
            <a:r>
              <a:rPr lang="ru-RU" sz="2200" u="sng" smtClean="0"/>
              <a:t/>
            </a:r>
            <a:br>
              <a:rPr lang="ru-RU" sz="2200" u="sng" smtClean="0"/>
            </a:br>
            <a:r>
              <a:rPr lang="en-US" sz="1600" smtClean="0"/>
              <a:t>be (</a:t>
            </a:r>
            <a:r>
              <a:rPr lang="ru-RU" sz="1600" smtClean="0"/>
              <a:t>быть, являться)</a:t>
            </a:r>
            <a:br>
              <a:rPr lang="ru-RU" sz="1600" smtClean="0"/>
            </a:br>
            <a:r>
              <a:rPr lang="en-US" sz="1600" smtClean="0"/>
              <a:t>belong (</a:t>
            </a:r>
            <a:r>
              <a:rPr lang="ru-RU" sz="1600" smtClean="0"/>
              <a:t>принадлежать)</a:t>
            </a:r>
            <a:br>
              <a:rPr lang="ru-RU" sz="1600" smtClean="0"/>
            </a:br>
            <a:r>
              <a:rPr lang="en-US" sz="1600" smtClean="0"/>
              <a:t>consist (</a:t>
            </a:r>
            <a:r>
              <a:rPr lang="ru-RU" sz="1600" smtClean="0"/>
              <a:t>состоять)</a:t>
            </a:r>
            <a:br>
              <a:rPr lang="ru-RU" sz="1600" smtClean="0"/>
            </a:br>
            <a:r>
              <a:rPr lang="en-US" sz="1600" smtClean="0"/>
              <a:t>contain (</a:t>
            </a:r>
            <a:r>
              <a:rPr lang="ru-RU" sz="1600" smtClean="0"/>
              <a:t>содержать в себе)</a:t>
            </a:r>
            <a:br>
              <a:rPr lang="ru-RU" sz="1600" smtClean="0"/>
            </a:br>
            <a:r>
              <a:rPr lang="en-US" sz="1600" smtClean="0"/>
              <a:t>depend (</a:t>
            </a:r>
            <a:r>
              <a:rPr lang="ru-RU" sz="1600" smtClean="0"/>
              <a:t>зависеть)</a:t>
            </a:r>
            <a:br>
              <a:rPr lang="ru-RU" sz="1600" smtClean="0"/>
            </a:br>
            <a:r>
              <a:rPr lang="en-US" sz="1600" smtClean="0"/>
              <a:t>exist (</a:t>
            </a:r>
            <a:r>
              <a:rPr lang="ru-RU" sz="1600" smtClean="0"/>
              <a:t>существовать)</a:t>
            </a:r>
            <a:br>
              <a:rPr lang="ru-RU" sz="1600" smtClean="0"/>
            </a:br>
            <a:r>
              <a:rPr lang="en-US" sz="1600" smtClean="0"/>
              <a:t>have (</a:t>
            </a:r>
            <a:r>
              <a:rPr lang="ru-RU" sz="1600" smtClean="0"/>
              <a:t>иметь)</a:t>
            </a:r>
            <a:br>
              <a:rPr lang="ru-RU" sz="1600" smtClean="0"/>
            </a:br>
            <a:r>
              <a:rPr lang="en-US" sz="1600" smtClean="0"/>
              <a:t>include (</a:t>
            </a:r>
            <a:r>
              <a:rPr lang="ru-RU" sz="1600" smtClean="0"/>
              <a:t>включать в себя)</a:t>
            </a:r>
            <a:br>
              <a:rPr lang="ru-RU" sz="1600" smtClean="0"/>
            </a:br>
            <a:r>
              <a:rPr lang="en-US" sz="1600" smtClean="0"/>
              <a:t>keep (</a:t>
            </a:r>
            <a:r>
              <a:rPr lang="ru-RU" sz="1600" smtClean="0"/>
              <a:t>хранить)</a:t>
            </a:r>
            <a:br>
              <a:rPr lang="ru-RU" sz="1600" smtClean="0"/>
            </a:br>
            <a:r>
              <a:rPr lang="en-US" sz="1600" smtClean="0"/>
              <a:t> possess (</a:t>
            </a:r>
            <a:r>
              <a:rPr lang="ru-RU" sz="1600" smtClean="0"/>
              <a:t>обладать)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20483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929063"/>
            <a:ext cx="30607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786063"/>
            <a:ext cx="8629650" cy="200025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200" b="1" u="sng" dirty="0" smtClean="0"/>
              <a:t>Влияние, необходимость, модальные и прочие глаголы: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en-US" sz="1600" dirty="0" smtClean="0"/>
              <a:t>appreciate (</a:t>
            </a:r>
            <a:r>
              <a:rPr lang="ru-RU" sz="1600" dirty="0" smtClean="0"/>
              <a:t>ценить)</a:t>
            </a:r>
            <a:br>
              <a:rPr lang="ru-RU" sz="1600" dirty="0" smtClean="0"/>
            </a:br>
            <a:r>
              <a:rPr lang="en-US" sz="1600" dirty="0" smtClean="0"/>
              <a:t>astonish (</a:t>
            </a:r>
            <a:r>
              <a:rPr lang="ru-RU" sz="1600" dirty="0" smtClean="0"/>
              <a:t>изумлять)</a:t>
            </a:r>
            <a:br>
              <a:rPr lang="ru-RU" sz="1600" dirty="0" smtClean="0"/>
            </a:br>
            <a:r>
              <a:rPr lang="en-US" sz="1600" dirty="0" smtClean="0"/>
              <a:t>can (</a:t>
            </a:r>
            <a:r>
              <a:rPr lang="ru-RU" sz="1600" dirty="0" smtClean="0"/>
              <a:t>уметь)</a:t>
            </a:r>
            <a:br>
              <a:rPr lang="ru-RU" sz="1600" dirty="0" smtClean="0"/>
            </a:br>
            <a:r>
              <a:rPr lang="en-US" sz="1600" dirty="0" smtClean="0"/>
              <a:t>cost (</a:t>
            </a:r>
            <a:r>
              <a:rPr lang="ru-RU" sz="1600" dirty="0" smtClean="0"/>
              <a:t>стоить)</a:t>
            </a:r>
            <a:br>
              <a:rPr lang="ru-RU" sz="1600" dirty="0" smtClean="0"/>
            </a:br>
            <a:r>
              <a:rPr lang="en-US" sz="1600" dirty="0" smtClean="0"/>
              <a:t>dare (</a:t>
            </a:r>
            <a:r>
              <a:rPr lang="ru-RU" sz="1600" dirty="0" smtClean="0"/>
              <a:t>осмелиться)</a:t>
            </a:r>
            <a:br>
              <a:rPr lang="ru-RU" sz="1600" dirty="0" smtClean="0"/>
            </a:br>
            <a:r>
              <a:rPr lang="en-US" sz="1600" dirty="0" smtClean="0"/>
              <a:t>imagine (</a:t>
            </a:r>
            <a:r>
              <a:rPr lang="ru-RU" sz="1600" dirty="0" smtClean="0"/>
              <a:t>воображать)</a:t>
            </a:r>
            <a:br>
              <a:rPr lang="ru-RU" sz="1600" dirty="0" smtClean="0"/>
            </a:br>
            <a:r>
              <a:rPr lang="en-US" sz="1600" dirty="0" smtClean="0"/>
              <a:t>impress (</a:t>
            </a:r>
            <a:r>
              <a:rPr lang="ru-RU" sz="1600" dirty="0" smtClean="0"/>
              <a:t>впечатлять)</a:t>
            </a:r>
            <a:br>
              <a:rPr lang="ru-RU" sz="1600" dirty="0" smtClean="0"/>
            </a:br>
            <a:r>
              <a:rPr lang="en-US" sz="1600" dirty="0" smtClean="0"/>
              <a:t>influence (</a:t>
            </a:r>
            <a:r>
              <a:rPr lang="ru-RU" sz="1600" dirty="0" smtClean="0"/>
              <a:t>влиять)</a:t>
            </a:r>
            <a:br>
              <a:rPr lang="ru-RU" sz="1600" dirty="0" smtClean="0"/>
            </a:br>
            <a:r>
              <a:rPr lang="en-US" sz="1600" dirty="0" smtClean="0"/>
              <a:t>may (</a:t>
            </a:r>
            <a:r>
              <a:rPr lang="ru-RU" sz="1600" dirty="0" smtClean="0"/>
              <a:t>мочь)</a:t>
            </a:r>
            <a:br>
              <a:rPr lang="ru-RU" sz="1600" dirty="0" smtClean="0"/>
            </a:br>
            <a:r>
              <a:rPr lang="en-US" sz="1600" dirty="0" smtClean="0"/>
              <a:t>must (</a:t>
            </a:r>
            <a:r>
              <a:rPr lang="ru-RU" sz="1600" dirty="0" smtClean="0"/>
              <a:t>быть должным) </a:t>
            </a:r>
            <a:br>
              <a:rPr lang="ru-RU" sz="1600" dirty="0" smtClean="0"/>
            </a:br>
            <a:r>
              <a:rPr lang="en-US" sz="1600" dirty="0" smtClean="0"/>
              <a:t>need (</a:t>
            </a:r>
            <a:r>
              <a:rPr lang="ru-RU" sz="1600" dirty="0" smtClean="0"/>
              <a:t>нуждаться)</a:t>
            </a:r>
            <a:br>
              <a:rPr lang="ru-RU" sz="1600" dirty="0" smtClean="0"/>
            </a:br>
            <a:r>
              <a:rPr lang="en-US" sz="1600" dirty="0" smtClean="0"/>
              <a:t>satisfy (</a:t>
            </a:r>
            <a:r>
              <a:rPr lang="ru-RU" sz="1600" dirty="0" smtClean="0"/>
              <a:t>удовлетворять)</a:t>
            </a:r>
            <a:br>
              <a:rPr lang="ru-RU" sz="1600" dirty="0" smtClean="0"/>
            </a:b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en-US" sz="1600" dirty="0" smtClean="0"/>
              <a:t>surprise (</a:t>
            </a:r>
            <a:r>
              <a:rPr lang="ru-RU" sz="1600" dirty="0" smtClean="0"/>
              <a:t>удивлять)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ru-RU" smtClean="0"/>
          </a:p>
        </p:txBody>
      </p:sp>
      <p:pic>
        <p:nvPicPr>
          <p:cNvPr id="21507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071938"/>
            <a:ext cx="30607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1068</Words>
  <Application>Microsoft Office PowerPoint</Application>
  <PresentationFormat>Экран (4:3)</PresentationFormat>
  <Paragraphs>139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Wingdings 3</vt:lpstr>
      <vt:lpstr>Ион</vt:lpstr>
      <vt:lpstr>ГБП ОУ ТВЕРСКОЙ МАШИНОСТРОИТЕЛЬНЫЙ КОЛЛЕДЖ</vt:lpstr>
      <vt:lpstr>Present Continuous Tense (Настоящее Длительное Время) — временная форма глагола, которая описывает действия или состояния, длящееся в данный момент речи.  То есть, Present Continuous Tense показывает действия и состояния в процессе! Этим оно и отличается от простого настоящего времени (Present Simple Tense). </vt:lpstr>
      <vt:lpstr>Правила образования  Present Continuous Tense.  </vt:lpstr>
      <vt:lpstr>Образование утвердительной формы :  подлежащее + to be в Present Simple (am, are, is) + Present Participle основного глагола (V + ing)  Образование вопросительной формы :  to be в Present Simple (am, are, is) + подлежащее + Present Participle основного глагола (V + ing)  Образование отрицательной формы :  подлежащее + to be в Present Simple (am, are, is) + отрицание not + Present Participle основного глагола (V + ing) </vt:lpstr>
      <vt:lpstr>Презентация PowerPoint</vt:lpstr>
      <vt:lpstr>Эмоциональное состояние: adore (обожать) desire (желать) dislike (не нравится) envy (завидовать) fear (бояться) hate (ненавидеть) hope (надеяться) like (нравиться) love (любить) mind (возражать) regret (сожалеть) respect (уважать) want (хотеть) wish (желать) </vt:lpstr>
      <vt:lpstr>Мышление и чувства: agree (соглашаться) care for (заботиться) doubt (сомневаться) forget (забыть) hear (слышать) know (знать) mean (значить) notice (замечать) prefer (предпочитать) realize (осознать) remember (помнить)  sound (звучать) suppose (предполагать) understand (понимать) </vt:lpstr>
      <vt:lpstr>Обладание и существование: be (быть, являться) belong (принадлежать) consist (состоять) contain (содержать в себе) depend (зависеть) exist (существовать) have (иметь) include (включать в себя) keep (хранить)  possess (обладать) </vt:lpstr>
      <vt:lpstr>Влияние, необходимость, модальные и прочие глаголы: appreciate (ценить) astonish (изумлять) can (уметь) cost (стоить) dare (осмелиться) imagine (воображать) impress (впечатлять) influence (влиять) may (мочь) must (быть должным)  need (нуждаться) satisfy (удовлетворять) ) surprise (удивлять) </vt:lpstr>
      <vt:lpstr>Present Continuous Tense употребляется: </vt:lpstr>
      <vt:lpstr>При выражении намеченных на ближайшее будущее действий. В таких предложениях очень часто используются глаголы движения:  to come — идти  to move — двигаться  to leave — покидать  to stay — оставаться  to return — возвращаться  to start − начинать и выражения:  to have guests — иметь гостей  to give a party — делать вечеринку  I am giving a birthday party tomorrow. — Завтра я устраиваю вечеринку в честь Дня Рождения.  They are leaving us this afternoon. — Они покидают нас сегодня вечером. </vt:lpstr>
      <vt:lpstr> Оборот to be going to</vt:lpstr>
      <vt:lpstr>Past Continuous Tense (Прошедшее Длительное время)</vt:lpstr>
      <vt:lpstr>Презентация PowerPoint</vt:lpstr>
      <vt:lpstr>Подлежащие + was/were +основной  глагол + -ing</vt:lpstr>
      <vt:lpstr>Подлежащие + was/were + not + основной глагол + -ing</vt:lpstr>
      <vt:lpstr>Was/were + подлежащие + основной  глагол + -ing?</vt:lpstr>
      <vt:lpstr>Примеры употребления Past Continuous     </vt:lpstr>
      <vt:lpstr>Презентация PowerPoint</vt:lpstr>
      <vt:lpstr>В предложениях, где сказуемое выражено глаголом в Прошедшем длительном, употребляются определенные слова-указатели:</vt:lpstr>
      <vt:lpstr>Раскройте скобки, поставив глаголы в фоpму Past Continuous:</vt:lpstr>
      <vt:lpstr>Future Continuous Tense</vt:lpstr>
      <vt:lpstr>Future Continuous  образуется простейшим образом: с помощью глаголов will и to be. </vt:lpstr>
      <vt:lpstr>Употребление времени Future Continuous Tense.  </vt:lpstr>
      <vt:lpstr>Утвердительные предложения   Future Continuous Tense.  </vt:lpstr>
      <vt:lpstr>Отрицательная форма  Future Continuous Tense.  </vt:lpstr>
      <vt:lpstr>Сокращения:  </vt:lpstr>
      <vt:lpstr>Слова - указатели времени.  </vt:lpstr>
      <vt:lpstr>Вставьте Future Continuous:</vt:lpstr>
      <vt:lpstr>Список используемой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Tense</dc:title>
  <dc:creator>Admin</dc:creator>
  <cp:lastModifiedBy>Marinad</cp:lastModifiedBy>
  <cp:revision>26</cp:revision>
  <dcterms:created xsi:type="dcterms:W3CDTF">2019-04-16T03:50:42Z</dcterms:created>
  <dcterms:modified xsi:type="dcterms:W3CDTF">2019-12-03T11:02:36Z</dcterms:modified>
</cp:coreProperties>
</file>