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64" r:id="rId5"/>
    <p:sldId id="258" r:id="rId6"/>
    <p:sldId id="261" r:id="rId7"/>
    <p:sldId id="262" r:id="rId8"/>
    <p:sldId id="263" r:id="rId9"/>
    <p:sldId id="259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4" r:id="rId29"/>
    <p:sldId id="286" r:id="rId30"/>
    <p:sldId id="287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15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E4E361-3AA3-46F8-BA3D-4AA103A33EF5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67E8BC-A765-4822-BCCA-D3DB6FC95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C95CB-57AB-4D35-99EA-C67762DC442E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48AC9-E40F-4FAC-9353-5525287A5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8DF74-B89E-4F50-BBDD-FBD96A7A20E9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E6B1D-806A-43BC-8BF3-C17A5625A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2B294-FC67-402D-87B3-CC9DE4F0FDB0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ADEA9-56EA-49D1-BFA1-732D7DC3D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C3859-52CC-4B56-8BCB-3651059A1CBC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AA39F3-5B19-4F93-98EB-008FCA7CA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AECE0D-7DBD-4BCB-8B05-442BC63A0765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599359-2518-473D-A377-5047CE7D0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9BDBF80-AB47-4688-9F1C-DB1DF7A7AF80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DFFD0F3-F4D5-43ED-8F57-70556820D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F247-5660-4319-A05C-C42E4444E17A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A5A61-81EB-412B-BF3C-7CEAE59DE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6CD2A-BF4F-4A72-9498-1336888CC884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33AF4FC-42E7-4F91-A85E-4045FFBEA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CFC86-59B4-432C-940C-0064C5D6DFC3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CCD85-DC0D-42C7-9486-0AB709361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E1E789-7725-4C43-8084-0CA64599C777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41D1191-7C90-4446-A9BF-CB1676EB7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DD4081-ED68-4E07-861C-128F1758C0C5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1BAABC-D6BE-43B7-8BD7-F12096919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8" r:id="rId2"/>
    <p:sldLayoutId id="2147483673" r:id="rId3"/>
    <p:sldLayoutId id="2147483674" r:id="rId4"/>
    <p:sldLayoutId id="2147483675" r:id="rId5"/>
    <p:sldLayoutId id="2147483669" r:id="rId6"/>
    <p:sldLayoutId id="2147483676" r:id="rId7"/>
    <p:sldLayoutId id="2147483670" r:id="rId8"/>
    <p:sldLayoutId id="2147483677" r:id="rId9"/>
    <p:sldLayoutId id="2147483671" r:id="rId10"/>
    <p:sldLayoutId id="21474836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1052513"/>
            <a:ext cx="8443912" cy="29527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500" b="1" cap="none" smtClean="0"/>
              <a:t>ГБП ОУ ТВЕРСКОЙ МАШИНОСТРОИТЕЛЬНЫЙ КОЛЛЕДЖ</a:t>
            </a:r>
            <a:br>
              <a:rPr lang="ru-RU" sz="2500" b="1" cap="none" smtClean="0"/>
            </a:br>
            <a:r>
              <a:rPr lang="ru-RU" sz="2500" b="1" cap="none" smtClean="0"/>
              <a:t/>
            </a:r>
            <a:br>
              <a:rPr lang="ru-RU" sz="2500" b="1" cap="none" smtClean="0"/>
            </a:br>
            <a:r>
              <a:rPr lang="ru-RU" sz="2500" b="1" cap="none" smtClean="0"/>
              <a:t/>
            </a:r>
            <a:br>
              <a:rPr lang="ru-RU" sz="2500" b="1" cap="none" smtClean="0"/>
            </a:br>
            <a:r>
              <a:rPr lang="ru-RU" sz="2500" b="1" cap="none" smtClean="0"/>
              <a:t>УЧЕБНОЕ  ЭЛЕКТРОННОЕ  ПОСОБИЕ </a:t>
            </a:r>
            <a:br>
              <a:rPr lang="ru-RU" sz="2500" b="1" cap="none" smtClean="0"/>
            </a:br>
            <a:r>
              <a:rPr lang="ru-RU" sz="2500" b="1" cap="none" smtClean="0"/>
              <a:t>«ВИДО-ВРЕМЕННЫЕ ФОРМЫ</a:t>
            </a:r>
            <a:br>
              <a:rPr lang="ru-RU" sz="2500" b="1" cap="none" smtClean="0"/>
            </a:br>
            <a:r>
              <a:rPr lang="ru-RU" sz="2500" b="1" cap="none" smtClean="0"/>
              <a:t>АНГЛИЙСКОГО ГЛАГОЛА» </a:t>
            </a:r>
            <a:br>
              <a:rPr lang="ru-RU" sz="2500" b="1" cap="none" smtClean="0"/>
            </a:br>
            <a:r>
              <a:rPr lang="ru-RU" sz="2500" b="1" cap="none" smtClean="0"/>
              <a:t>ЧАСТЬ </a:t>
            </a:r>
            <a:r>
              <a:rPr lang="en-US" sz="2500" b="1" cap="none" smtClean="0">
                <a:latin typeface="Calibri" pitchFamily="34" charset="0"/>
              </a:rPr>
              <a:t>I</a:t>
            </a:r>
            <a:r>
              <a:rPr lang="ru-RU" sz="2500" b="1" cap="none" smtClean="0"/>
              <a:t/>
            </a:r>
            <a:br>
              <a:rPr lang="ru-RU" sz="2500" b="1" cap="none" smtClean="0"/>
            </a:br>
            <a:r>
              <a:rPr lang="ru-RU" sz="2500" b="1" cap="none" smtClean="0"/>
              <a:t/>
            </a:r>
            <a:br>
              <a:rPr lang="ru-RU" sz="2500" b="1" cap="none" smtClean="0"/>
            </a:br>
            <a:r>
              <a:rPr lang="ru-RU" sz="2500" b="1" cap="none" smtClean="0"/>
              <a:t>ПОДГОТОВИЛА:  ПРЕПОДАВАТЕЛЬ  АНГЛИЙСКОГО ЯЗЫКА БАРАНОВА С.А.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2" descr="ÐÐ½Ð³Ð»Ð¸Ð¹ÑÐºÐ°Ñ Ð³ÑÐ°Ð¼Ð¼Ð°ÑÐ¸ÐºÐ° â ÑÑÐ¾ÐºÐ¾Ð²Ð¾Ðµ ÑÐ¾Ñ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4005263"/>
            <a:ext cx="21590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63" y="1928813"/>
            <a:ext cx="7767637" cy="2286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 smtClean="0"/>
              <a:t>Present Continuous Tense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ru-RU" dirty="0"/>
          </a:p>
        </p:txBody>
      </p:sp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C:\Users\Admin\Desktop\5bc1fca958019305a7a2fffb-2048x204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997200"/>
            <a:ext cx="680402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1071563"/>
            <a:ext cx="6477000" cy="32861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dirty="0" err="1" smtClean="0"/>
              <a:t>Present</a:t>
            </a:r>
            <a:r>
              <a:rPr lang="ru-RU" sz="2700" dirty="0" smtClean="0"/>
              <a:t> </a:t>
            </a:r>
            <a:r>
              <a:rPr lang="ru-RU" sz="2700" dirty="0" err="1" smtClean="0"/>
              <a:t>Continuous</a:t>
            </a:r>
            <a:r>
              <a:rPr lang="ru-RU" sz="2700" dirty="0" smtClean="0"/>
              <a:t> </a:t>
            </a:r>
            <a:r>
              <a:rPr lang="ru-RU" sz="2700" dirty="0" err="1" smtClean="0"/>
              <a:t>Tense</a:t>
            </a:r>
            <a:r>
              <a:rPr lang="ru-RU" sz="2700" dirty="0" smtClean="0"/>
              <a:t> (Настоящее Длительное Время) — временная форма глагола, которая описывает действия или состояния, длящееся в данный момент речи. </a:t>
            </a:r>
            <a:br>
              <a:rPr lang="ru-RU" sz="2700" dirty="0" smtClean="0"/>
            </a:br>
            <a:r>
              <a:rPr lang="ru-RU" sz="2700" dirty="0" smtClean="0"/>
              <a:t>То есть, </a:t>
            </a:r>
            <a:r>
              <a:rPr lang="ru-RU" sz="2700" dirty="0" err="1" smtClean="0"/>
              <a:t>Present</a:t>
            </a:r>
            <a:r>
              <a:rPr lang="ru-RU" sz="2700" dirty="0" smtClean="0"/>
              <a:t> </a:t>
            </a:r>
            <a:r>
              <a:rPr lang="ru-RU" sz="2700" dirty="0" err="1" smtClean="0"/>
              <a:t>Continuous</a:t>
            </a:r>
            <a:r>
              <a:rPr lang="ru-RU" sz="2700" dirty="0" smtClean="0"/>
              <a:t> </a:t>
            </a:r>
            <a:r>
              <a:rPr lang="ru-RU" sz="2700" dirty="0" err="1" smtClean="0"/>
              <a:t>Tense</a:t>
            </a:r>
            <a:r>
              <a:rPr lang="ru-RU" sz="2700" dirty="0" smtClean="0"/>
              <a:t> показывает действия и состояния в процессе! Этим оно и отличается от простого настоящего времени (</a:t>
            </a:r>
            <a:r>
              <a:rPr lang="ru-RU" sz="2700" dirty="0" err="1" smtClean="0"/>
              <a:t>Present</a:t>
            </a:r>
            <a:r>
              <a:rPr lang="ru-RU" sz="2700" dirty="0" smtClean="0"/>
              <a:t> </a:t>
            </a:r>
            <a:r>
              <a:rPr lang="ru-RU" sz="2700" dirty="0" err="1" smtClean="0"/>
              <a:t>Simple</a:t>
            </a:r>
            <a:r>
              <a:rPr lang="ru-RU" sz="2700" dirty="0" smtClean="0"/>
              <a:t> </a:t>
            </a:r>
            <a:r>
              <a:rPr lang="ru-RU" sz="2700" dirty="0" err="1" smtClean="0"/>
              <a:t>Tense</a:t>
            </a:r>
            <a:r>
              <a:rPr lang="ru-RU" sz="2700" dirty="0" smtClean="0"/>
              <a:t>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35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2" descr="C:\Users\Admin\Desktop\present_continuo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3357563"/>
            <a:ext cx="6286500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669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Правила образования </a:t>
            </a:r>
            <a:br>
              <a:rPr lang="ru-RU" dirty="0" smtClean="0"/>
            </a:br>
            <a:r>
              <a:rPr lang="ru-RU" dirty="0" err="1" smtClean="0"/>
              <a:t>Present</a:t>
            </a:r>
            <a:r>
              <a:rPr lang="ru-RU" dirty="0" smtClean="0"/>
              <a:t> </a:t>
            </a:r>
            <a:r>
              <a:rPr lang="ru-RU" dirty="0" err="1" smtClean="0"/>
              <a:t>Continuous</a:t>
            </a:r>
            <a:r>
              <a:rPr lang="ru-RU" dirty="0" smtClean="0"/>
              <a:t> </a:t>
            </a:r>
            <a:r>
              <a:rPr lang="ru-RU" dirty="0" err="1" smtClean="0"/>
              <a:t>Tense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714625"/>
            <a:ext cx="8329613" cy="3429000"/>
          </a:xfrm>
        </p:spPr>
        <p:txBody>
          <a:bodyPr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900" dirty="0" smtClean="0"/>
              <a:t>При образовании причастия настоящего времени (</a:t>
            </a:r>
            <a:r>
              <a:rPr lang="ru-RU" sz="2900" dirty="0" err="1" smtClean="0"/>
              <a:t>Present</a:t>
            </a:r>
            <a:r>
              <a:rPr lang="ru-RU" sz="2900" dirty="0" smtClean="0"/>
              <a:t> </a:t>
            </a:r>
            <a:r>
              <a:rPr lang="ru-RU" sz="2900" dirty="0" err="1" smtClean="0"/>
              <a:t>Participle</a:t>
            </a:r>
            <a:r>
              <a:rPr lang="ru-RU" sz="2900" dirty="0" smtClean="0"/>
              <a:t>) важно знать следующие правила :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900" dirty="0" smtClean="0"/>
              <a:t> Если глагол заканчивается на непроизносимую -е, то она опускается: </a:t>
            </a:r>
            <a:r>
              <a:rPr lang="ru-RU" sz="2900" dirty="0" err="1" smtClean="0"/>
              <a:t>to</a:t>
            </a:r>
            <a:r>
              <a:rPr lang="ru-RU" sz="2900" dirty="0" smtClean="0"/>
              <a:t> </a:t>
            </a:r>
            <a:r>
              <a:rPr lang="ru-RU" sz="2900" dirty="0" err="1" smtClean="0"/>
              <a:t>drive</a:t>
            </a:r>
            <a:r>
              <a:rPr lang="ru-RU" sz="2900" dirty="0" smtClean="0"/>
              <a:t> — </a:t>
            </a:r>
            <a:r>
              <a:rPr lang="ru-RU" sz="2900" dirty="0" err="1" smtClean="0"/>
              <a:t>driving</a:t>
            </a:r>
            <a:r>
              <a:rPr lang="ru-RU" sz="2900" dirty="0" smtClean="0"/>
              <a:t> </a:t>
            </a:r>
            <a:r>
              <a:rPr lang="ru-RU" sz="2900" dirty="0" err="1" smtClean="0"/>
              <a:t>to</a:t>
            </a:r>
            <a:r>
              <a:rPr lang="ru-RU" sz="2900" dirty="0" smtClean="0"/>
              <a:t> </a:t>
            </a:r>
            <a:r>
              <a:rPr lang="ru-RU" sz="2900" dirty="0" err="1" smtClean="0"/>
              <a:t>give</a:t>
            </a:r>
            <a:r>
              <a:rPr lang="ru-RU" sz="2900" dirty="0" smtClean="0"/>
              <a:t> — </a:t>
            </a:r>
            <a:r>
              <a:rPr lang="ru-RU" sz="2900" dirty="0" err="1" smtClean="0"/>
              <a:t>giving</a:t>
            </a:r>
            <a:r>
              <a:rPr lang="ru-RU" sz="2900" dirty="0" smtClean="0"/>
              <a:t> 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900" dirty="0" smtClean="0"/>
              <a:t>Если глагол оканчивается на согласный после ударного слога, согласный удваивается: </a:t>
            </a:r>
            <a:r>
              <a:rPr lang="ru-RU" sz="2900" dirty="0" err="1" smtClean="0"/>
              <a:t>sit</a:t>
            </a:r>
            <a:r>
              <a:rPr lang="ru-RU" sz="2900" dirty="0" smtClean="0"/>
              <a:t> − </a:t>
            </a:r>
            <a:r>
              <a:rPr lang="ru-RU" sz="2900" dirty="0" err="1" smtClean="0"/>
              <a:t>sitting</a:t>
            </a:r>
            <a:r>
              <a:rPr lang="ru-RU" sz="2900" dirty="0" smtClean="0"/>
              <a:t> </a:t>
            </a:r>
            <a:r>
              <a:rPr lang="ru-RU" sz="2900" dirty="0" err="1" smtClean="0"/>
              <a:t>to</a:t>
            </a:r>
            <a:r>
              <a:rPr lang="ru-RU" sz="2900" dirty="0" smtClean="0"/>
              <a:t> </a:t>
            </a:r>
            <a:r>
              <a:rPr lang="ru-RU" sz="2900" dirty="0" err="1" smtClean="0"/>
              <a:t>stop</a:t>
            </a:r>
            <a:r>
              <a:rPr lang="ru-RU" sz="2900" dirty="0" smtClean="0"/>
              <a:t> — </a:t>
            </a:r>
            <a:r>
              <a:rPr lang="ru-RU" sz="2900" dirty="0" err="1" smtClean="0"/>
              <a:t>stopping</a:t>
            </a:r>
            <a:r>
              <a:rPr lang="ru-RU" sz="2900" dirty="0" smtClean="0"/>
              <a:t> </a:t>
            </a:r>
            <a:r>
              <a:rPr lang="ru-RU" sz="2900" dirty="0" err="1" smtClean="0"/>
              <a:t>to</a:t>
            </a:r>
            <a:r>
              <a:rPr lang="ru-RU" sz="2900" dirty="0" smtClean="0"/>
              <a:t> </a:t>
            </a:r>
            <a:r>
              <a:rPr lang="ru-RU" sz="2900" dirty="0" err="1" smtClean="0"/>
              <a:t>forget</a:t>
            </a:r>
            <a:r>
              <a:rPr lang="ru-RU" sz="2900" dirty="0" smtClean="0"/>
              <a:t> — </a:t>
            </a:r>
            <a:r>
              <a:rPr lang="ru-RU" sz="2900" dirty="0" err="1" smtClean="0"/>
              <a:t>forgetting</a:t>
            </a:r>
            <a:r>
              <a:rPr lang="ru-RU" sz="2900" dirty="0" smtClean="0"/>
              <a:t> 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900" dirty="0" smtClean="0"/>
              <a:t>Если глагол заканчивается на -</a:t>
            </a:r>
            <a:r>
              <a:rPr lang="ru-RU" sz="2900" dirty="0" err="1" smtClean="0"/>
              <a:t>l</a:t>
            </a:r>
            <a:r>
              <a:rPr lang="ru-RU" sz="2900" dirty="0" smtClean="0"/>
              <a:t>, перед которым стоит гласный, то -</a:t>
            </a:r>
            <a:r>
              <a:rPr lang="ru-RU" sz="2900" dirty="0" err="1" smtClean="0"/>
              <a:t>l</a:t>
            </a:r>
            <a:r>
              <a:rPr lang="ru-RU" sz="2900" dirty="0" smtClean="0"/>
              <a:t> всегда удваивается (в американском варианте данное правило не соблюдается). </a:t>
            </a:r>
            <a:r>
              <a:rPr lang="ru-RU" sz="2900" dirty="0" err="1" smtClean="0"/>
              <a:t>to</a:t>
            </a:r>
            <a:r>
              <a:rPr lang="ru-RU" sz="2900" dirty="0" smtClean="0"/>
              <a:t> </a:t>
            </a:r>
            <a:r>
              <a:rPr lang="ru-RU" sz="2900" dirty="0" err="1" smtClean="0"/>
              <a:t>travel</a:t>
            </a:r>
            <a:r>
              <a:rPr lang="ru-RU" sz="2900" dirty="0" smtClean="0"/>
              <a:t> — </a:t>
            </a:r>
            <a:r>
              <a:rPr lang="ru-RU" sz="2900" dirty="0" err="1" smtClean="0"/>
              <a:t>travelling</a:t>
            </a:r>
            <a:r>
              <a:rPr lang="ru-RU" sz="2900" dirty="0" smtClean="0"/>
              <a:t> </a:t>
            </a:r>
            <a:r>
              <a:rPr lang="ru-RU" sz="2900" dirty="0" err="1" smtClean="0"/>
              <a:t>to</a:t>
            </a:r>
            <a:r>
              <a:rPr lang="ru-RU" sz="2900" dirty="0" smtClean="0"/>
              <a:t> </a:t>
            </a:r>
            <a:r>
              <a:rPr lang="ru-RU" sz="2900" dirty="0" err="1" smtClean="0"/>
              <a:t>fulfil</a:t>
            </a:r>
            <a:r>
              <a:rPr lang="ru-RU" sz="2900" dirty="0" smtClean="0"/>
              <a:t> — </a:t>
            </a:r>
            <a:r>
              <a:rPr lang="ru-RU" sz="2900" dirty="0" err="1" smtClean="0"/>
              <a:t>fulfilling</a:t>
            </a:r>
            <a:r>
              <a:rPr lang="ru-RU" sz="2900" dirty="0" smtClean="0"/>
              <a:t> 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900" dirty="0" smtClean="0"/>
              <a:t>Если глагол заканчивается на -</a:t>
            </a:r>
            <a:r>
              <a:rPr lang="ru-RU" sz="2900" dirty="0" err="1" smtClean="0"/>
              <a:t>iе</a:t>
            </a:r>
            <a:r>
              <a:rPr lang="ru-RU" sz="2900" dirty="0" smtClean="0"/>
              <a:t>, то -</a:t>
            </a:r>
            <a:r>
              <a:rPr lang="ru-RU" sz="2900" dirty="0" err="1" smtClean="0"/>
              <a:t>iе</a:t>
            </a:r>
            <a:r>
              <a:rPr lang="ru-RU" sz="2900" dirty="0" smtClean="0"/>
              <a:t> меняется на -у: </a:t>
            </a:r>
            <a:r>
              <a:rPr lang="ru-RU" sz="2900" dirty="0" err="1" smtClean="0"/>
              <a:t>to</a:t>
            </a:r>
            <a:r>
              <a:rPr lang="ru-RU" sz="2900" dirty="0" smtClean="0"/>
              <a:t> </a:t>
            </a:r>
            <a:r>
              <a:rPr lang="ru-RU" sz="2900" dirty="0" err="1" smtClean="0"/>
              <a:t>lie</a:t>
            </a:r>
            <a:r>
              <a:rPr lang="ru-RU" sz="2900" dirty="0" smtClean="0"/>
              <a:t> — </a:t>
            </a:r>
            <a:r>
              <a:rPr lang="ru-RU" sz="2900" dirty="0" err="1" smtClean="0"/>
              <a:t>lying</a:t>
            </a:r>
            <a:r>
              <a:rPr lang="ru-RU" sz="2900" dirty="0" smtClean="0"/>
              <a:t> </a:t>
            </a:r>
            <a:r>
              <a:rPr lang="ru-RU" sz="2900" dirty="0" err="1" smtClean="0"/>
              <a:t>to</a:t>
            </a:r>
            <a:r>
              <a:rPr lang="ru-RU" sz="2900" dirty="0" smtClean="0"/>
              <a:t> </a:t>
            </a:r>
            <a:r>
              <a:rPr lang="ru-RU" sz="2900" dirty="0" err="1" smtClean="0"/>
              <a:t>die</a:t>
            </a:r>
            <a:r>
              <a:rPr lang="ru-RU" sz="2900" dirty="0" smtClean="0"/>
              <a:t> — </a:t>
            </a:r>
            <a:r>
              <a:rPr lang="ru-RU" sz="2900" dirty="0" err="1" smtClean="0"/>
              <a:t>dying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8" y="285750"/>
            <a:ext cx="8558212" cy="4143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 smtClean="0"/>
              <a:t>Образование утвердительной формы : подлежащее + </a:t>
            </a:r>
            <a:r>
              <a:rPr lang="en-US" sz="2700" dirty="0" smtClean="0"/>
              <a:t>to be </a:t>
            </a:r>
            <a:r>
              <a:rPr lang="ru-RU" sz="2700" dirty="0" smtClean="0"/>
              <a:t>в </a:t>
            </a:r>
            <a:r>
              <a:rPr lang="en-US" sz="2700" dirty="0" smtClean="0"/>
              <a:t>Present Simple (am, are, is) + Present Participle </a:t>
            </a:r>
            <a:r>
              <a:rPr lang="ru-RU" sz="2700" dirty="0" smtClean="0"/>
              <a:t>основного глагола (</a:t>
            </a:r>
            <a:r>
              <a:rPr lang="en-US" sz="2700" dirty="0" smtClean="0"/>
              <a:t>V + </a:t>
            </a:r>
            <a:r>
              <a:rPr lang="en-US" sz="2700" dirty="0" err="1" smtClean="0"/>
              <a:t>ing</a:t>
            </a:r>
            <a:r>
              <a:rPr lang="en-US" sz="2700" dirty="0" smtClean="0"/>
              <a:t>)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en-US" sz="2700" dirty="0" smtClean="0"/>
              <a:t> </a:t>
            </a:r>
            <a:r>
              <a:rPr lang="ru-RU" sz="2700" dirty="0" smtClean="0"/>
              <a:t>Образование вопросительной формы : </a:t>
            </a:r>
            <a:r>
              <a:rPr lang="en-US" sz="2700" dirty="0" smtClean="0"/>
              <a:t>to be </a:t>
            </a:r>
            <a:r>
              <a:rPr lang="ru-RU" sz="2700" dirty="0" smtClean="0"/>
              <a:t>в </a:t>
            </a:r>
            <a:r>
              <a:rPr lang="en-US" sz="2700" dirty="0" smtClean="0"/>
              <a:t>Present Simple (am, are, is) + </a:t>
            </a:r>
            <a:r>
              <a:rPr lang="ru-RU" sz="2700" dirty="0" smtClean="0"/>
              <a:t>подлежащее + </a:t>
            </a:r>
            <a:r>
              <a:rPr lang="en-US" sz="2700" dirty="0" smtClean="0"/>
              <a:t>Present Participle </a:t>
            </a:r>
            <a:r>
              <a:rPr lang="ru-RU" sz="2700" dirty="0" smtClean="0"/>
              <a:t>основного глагола (</a:t>
            </a:r>
            <a:r>
              <a:rPr lang="en-US" sz="2700" dirty="0" smtClean="0"/>
              <a:t>V + </a:t>
            </a:r>
            <a:r>
              <a:rPr lang="en-US" sz="2700" dirty="0" err="1" smtClean="0"/>
              <a:t>ing</a:t>
            </a:r>
            <a:r>
              <a:rPr lang="en-US" sz="2700" dirty="0" smtClean="0"/>
              <a:t>)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en-US" sz="2700" dirty="0" smtClean="0"/>
              <a:t> </a:t>
            </a:r>
            <a:r>
              <a:rPr lang="ru-RU" sz="2700" dirty="0" smtClean="0"/>
              <a:t>Образование отрицательной формы : подлежащее + </a:t>
            </a:r>
            <a:r>
              <a:rPr lang="en-US" sz="2700" dirty="0" smtClean="0"/>
              <a:t>to be </a:t>
            </a:r>
            <a:r>
              <a:rPr lang="ru-RU" sz="2700" dirty="0" smtClean="0"/>
              <a:t>в </a:t>
            </a:r>
            <a:r>
              <a:rPr lang="en-US" sz="2700" dirty="0" smtClean="0"/>
              <a:t>Present Simple (am, are, is) + </a:t>
            </a:r>
            <a:r>
              <a:rPr lang="ru-RU" sz="2700" dirty="0" smtClean="0"/>
              <a:t>отрицание </a:t>
            </a:r>
            <a:r>
              <a:rPr lang="en-US" sz="2700" dirty="0" smtClean="0"/>
              <a:t>not + Present Participle </a:t>
            </a:r>
            <a:r>
              <a:rPr lang="ru-RU" sz="2700" dirty="0" smtClean="0"/>
              <a:t>основного глагола (</a:t>
            </a:r>
            <a:r>
              <a:rPr lang="en-US" sz="2700" dirty="0" smtClean="0"/>
              <a:t>V + </a:t>
            </a:r>
            <a:r>
              <a:rPr lang="en-US" sz="2700" dirty="0" err="1" smtClean="0"/>
              <a:t>ing</a:t>
            </a:r>
            <a:r>
              <a:rPr lang="en-US" sz="2700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2560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2" descr="ÐÐ½Ð³Ð»Ð¸Ð¹ÑÐºÐ°Ñ Ð³ÑÐ°Ð¼Ð¼Ð°ÑÐ¸ÐºÐ° â ÑÑÐ¾ÐºÐ¾Ð²Ð¾Ðµ ÑÐ¾Ñ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3857625"/>
            <a:ext cx="30607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7829550" cy="2314575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r>
              <a:rPr lang="ru-RU" smtClean="0"/>
              <a:t> Глаголы, которые обозначают желания, мысли, состояния, чувства, как правило, не употребляются в форме Present Continuous</a:t>
            </a:r>
            <a:br>
              <a:rPr lang="ru-RU" smtClean="0"/>
            </a:br>
            <a:endParaRPr lang="ru-RU" smtClean="0"/>
          </a:p>
        </p:txBody>
      </p:sp>
      <p:pic>
        <p:nvPicPr>
          <p:cNvPr id="26627" name="Picture 2" descr="C:\Users\Admin\Desktop\obratite_vnimani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14313"/>
            <a:ext cx="59150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357313"/>
            <a:ext cx="8458200" cy="3571875"/>
          </a:xfrm>
        </p:spPr>
        <p:txBody>
          <a:bodyPr>
            <a:normAutofit fontScale="90000"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200" b="1" u="sng" dirty="0" smtClean="0"/>
              <a:t>Эмоциональное состояние: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en-US" sz="1800" dirty="0" smtClean="0"/>
              <a:t>adore (</a:t>
            </a:r>
            <a:r>
              <a:rPr lang="ru-RU" sz="1800" dirty="0" smtClean="0"/>
              <a:t>обожать)</a:t>
            </a:r>
            <a:br>
              <a:rPr lang="ru-RU" sz="1800" dirty="0" smtClean="0"/>
            </a:br>
            <a:r>
              <a:rPr lang="en-US" sz="1800" dirty="0" smtClean="0"/>
              <a:t>desire (</a:t>
            </a:r>
            <a:r>
              <a:rPr lang="ru-RU" sz="1800" dirty="0" smtClean="0"/>
              <a:t>желать)</a:t>
            </a:r>
            <a:br>
              <a:rPr lang="ru-RU" sz="1800" dirty="0" smtClean="0"/>
            </a:br>
            <a:r>
              <a:rPr lang="en-US" sz="1800" dirty="0" smtClean="0"/>
              <a:t>dislike (</a:t>
            </a:r>
            <a:r>
              <a:rPr lang="ru-RU" sz="1800" dirty="0" smtClean="0"/>
              <a:t>не нравится)</a:t>
            </a:r>
            <a:br>
              <a:rPr lang="ru-RU" sz="1800" dirty="0" smtClean="0"/>
            </a:br>
            <a:r>
              <a:rPr lang="en-US" sz="1800" dirty="0" smtClean="0"/>
              <a:t>envy (</a:t>
            </a:r>
            <a:r>
              <a:rPr lang="ru-RU" sz="1800" dirty="0" smtClean="0"/>
              <a:t>завидовать)</a:t>
            </a:r>
            <a:br>
              <a:rPr lang="ru-RU" sz="1800" dirty="0" smtClean="0"/>
            </a:br>
            <a:r>
              <a:rPr lang="en-US" sz="1800" dirty="0" smtClean="0"/>
              <a:t>fear (</a:t>
            </a:r>
            <a:r>
              <a:rPr lang="ru-RU" sz="1800" dirty="0" smtClean="0"/>
              <a:t>бояться)</a:t>
            </a:r>
            <a:br>
              <a:rPr lang="ru-RU" sz="1800" dirty="0" smtClean="0"/>
            </a:br>
            <a:r>
              <a:rPr lang="en-US" sz="1800" dirty="0" smtClean="0"/>
              <a:t>hate (</a:t>
            </a:r>
            <a:r>
              <a:rPr lang="ru-RU" sz="1800" dirty="0" smtClean="0"/>
              <a:t>ненавидеть)</a:t>
            </a:r>
            <a:br>
              <a:rPr lang="ru-RU" sz="1800" dirty="0" smtClean="0"/>
            </a:br>
            <a:r>
              <a:rPr lang="en-US" sz="1800" dirty="0" smtClean="0"/>
              <a:t>hope (</a:t>
            </a:r>
            <a:r>
              <a:rPr lang="ru-RU" sz="1800" dirty="0" smtClean="0"/>
              <a:t>надеяться)</a:t>
            </a:r>
            <a:br>
              <a:rPr lang="ru-RU" sz="1800" dirty="0" smtClean="0"/>
            </a:br>
            <a:r>
              <a:rPr lang="en-US" sz="1800" dirty="0" smtClean="0"/>
              <a:t>like (</a:t>
            </a:r>
            <a:r>
              <a:rPr lang="ru-RU" sz="1800" dirty="0" smtClean="0"/>
              <a:t>нравиться)</a:t>
            </a:r>
            <a:br>
              <a:rPr lang="ru-RU" sz="1800" dirty="0" smtClean="0"/>
            </a:br>
            <a:r>
              <a:rPr lang="en-US" sz="1800" dirty="0" smtClean="0"/>
              <a:t>love (</a:t>
            </a:r>
            <a:r>
              <a:rPr lang="ru-RU" sz="1800" dirty="0" smtClean="0"/>
              <a:t>любить)</a:t>
            </a:r>
            <a:br>
              <a:rPr lang="ru-RU" sz="1800" dirty="0" smtClean="0"/>
            </a:br>
            <a:r>
              <a:rPr lang="en-US" sz="1800" dirty="0" smtClean="0"/>
              <a:t>mind (</a:t>
            </a:r>
            <a:r>
              <a:rPr lang="ru-RU" sz="1800" dirty="0" smtClean="0"/>
              <a:t>возражать)</a:t>
            </a:r>
            <a:br>
              <a:rPr lang="ru-RU" sz="1800" dirty="0" smtClean="0"/>
            </a:br>
            <a:r>
              <a:rPr lang="en-US" sz="1800" dirty="0" smtClean="0"/>
              <a:t>regret (</a:t>
            </a:r>
            <a:r>
              <a:rPr lang="ru-RU" sz="1800" dirty="0" smtClean="0"/>
              <a:t>сожалеть)</a:t>
            </a:r>
            <a:br>
              <a:rPr lang="ru-RU" sz="1800" dirty="0" smtClean="0"/>
            </a:br>
            <a:r>
              <a:rPr lang="en-US" sz="1800" dirty="0" smtClean="0"/>
              <a:t>respect (</a:t>
            </a:r>
            <a:r>
              <a:rPr lang="ru-RU" sz="1800" dirty="0" smtClean="0"/>
              <a:t>уважать)</a:t>
            </a:r>
            <a:br>
              <a:rPr lang="ru-RU" sz="1800" dirty="0" smtClean="0"/>
            </a:br>
            <a:r>
              <a:rPr lang="en-US" sz="1800" dirty="0" smtClean="0"/>
              <a:t>want (</a:t>
            </a:r>
            <a:r>
              <a:rPr lang="ru-RU" sz="1800" dirty="0" smtClean="0"/>
              <a:t>хотеть)</a:t>
            </a:r>
            <a:br>
              <a:rPr lang="ru-RU" sz="1800" dirty="0" smtClean="0"/>
            </a:br>
            <a:r>
              <a:rPr lang="en-US" sz="1800" dirty="0" smtClean="0"/>
              <a:t>wish (</a:t>
            </a:r>
            <a:r>
              <a:rPr lang="ru-RU" sz="1800" dirty="0" smtClean="0"/>
              <a:t>желать)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76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2" descr="ÐÐ½Ð³Ð»Ð¸Ð¹ÑÐºÐ°Ñ Ð³ÑÐ°Ð¼Ð¼Ð°ÑÐ¸ÐºÐ° â ÑÑÐ¾ÐºÐ¾Ð²Ð¾Ðµ ÑÐ¾Ñ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4405313"/>
            <a:ext cx="27146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2786063"/>
            <a:ext cx="8629650" cy="2000250"/>
          </a:xfrm>
        </p:spPr>
        <p:txBody>
          <a:bodyPr>
            <a:normAutofit fontScale="90000"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200" b="1" u="sng" dirty="0" smtClean="0"/>
              <a:t>Влияние, необходимость, модальные и прочие глаголы:</a:t>
            </a: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en-US" sz="1600" dirty="0" smtClean="0"/>
              <a:t>appreciate (</a:t>
            </a:r>
            <a:r>
              <a:rPr lang="ru-RU" sz="1600" dirty="0" smtClean="0"/>
              <a:t>ценить)</a:t>
            </a:r>
            <a:br>
              <a:rPr lang="ru-RU" sz="1600" dirty="0" smtClean="0"/>
            </a:br>
            <a:r>
              <a:rPr lang="en-US" sz="1600" dirty="0" smtClean="0"/>
              <a:t>astonish (</a:t>
            </a:r>
            <a:r>
              <a:rPr lang="ru-RU" sz="1600" dirty="0" smtClean="0"/>
              <a:t>изумлять)</a:t>
            </a:r>
            <a:br>
              <a:rPr lang="ru-RU" sz="1600" dirty="0" smtClean="0"/>
            </a:br>
            <a:r>
              <a:rPr lang="en-US" sz="1600" dirty="0" smtClean="0"/>
              <a:t>can (</a:t>
            </a:r>
            <a:r>
              <a:rPr lang="ru-RU" sz="1600" dirty="0" smtClean="0"/>
              <a:t>уметь)</a:t>
            </a:r>
            <a:br>
              <a:rPr lang="ru-RU" sz="1600" dirty="0" smtClean="0"/>
            </a:br>
            <a:r>
              <a:rPr lang="en-US" sz="1600" dirty="0" smtClean="0"/>
              <a:t>cost (</a:t>
            </a:r>
            <a:r>
              <a:rPr lang="ru-RU" sz="1600" dirty="0" smtClean="0"/>
              <a:t>стоить)</a:t>
            </a:r>
            <a:br>
              <a:rPr lang="ru-RU" sz="1600" dirty="0" smtClean="0"/>
            </a:br>
            <a:r>
              <a:rPr lang="en-US" sz="1600" dirty="0" smtClean="0"/>
              <a:t>dare (</a:t>
            </a:r>
            <a:r>
              <a:rPr lang="ru-RU" sz="1600" dirty="0" smtClean="0"/>
              <a:t>осмелиться)</a:t>
            </a:r>
            <a:br>
              <a:rPr lang="ru-RU" sz="1600" dirty="0" smtClean="0"/>
            </a:br>
            <a:r>
              <a:rPr lang="en-US" sz="1600" dirty="0" smtClean="0"/>
              <a:t>imagine (</a:t>
            </a:r>
            <a:r>
              <a:rPr lang="ru-RU" sz="1600" dirty="0" smtClean="0"/>
              <a:t>воображать)</a:t>
            </a:r>
            <a:br>
              <a:rPr lang="ru-RU" sz="1600" dirty="0" smtClean="0"/>
            </a:br>
            <a:r>
              <a:rPr lang="en-US" sz="1600" dirty="0" smtClean="0"/>
              <a:t>impress (</a:t>
            </a:r>
            <a:r>
              <a:rPr lang="ru-RU" sz="1600" dirty="0" smtClean="0"/>
              <a:t>впечатлять)</a:t>
            </a:r>
            <a:br>
              <a:rPr lang="ru-RU" sz="1600" dirty="0" smtClean="0"/>
            </a:br>
            <a:r>
              <a:rPr lang="en-US" sz="1600" dirty="0" smtClean="0"/>
              <a:t>influence (</a:t>
            </a:r>
            <a:r>
              <a:rPr lang="ru-RU" sz="1600" dirty="0" smtClean="0"/>
              <a:t>влиять)</a:t>
            </a:r>
            <a:br>
              <a:rPr lang="ru-RU" sz="1600" dirty="0" smtClean="0"/>
            </a:br>
            <a:r>
              <a:rPr lang="en-US" sz="1600" dirty="0" smtClean="0"/>
              <a:t>may (</a:t>
            </a:r>
            <a:r>
              <a:rPr lang="ru-RU" sz="1600" dirty="0" smtClean="0"/>
              <a:t>мочь)</a:t>
            </a:r>
            <a:br>
              <a:rPr lang="ru-RU" sz="1600" dirty="0" smtClean="0"/>
            </a:br>
            <a:r>
              <a:rPr lang="en-US" sz="1600" dirty="0" smtClean="0"/>
              <a:t>must (</a:t>
            </a:r>
            <a:r>
              <a:rPr lang="ru-RU" sz="1600" dirty="0" smtClean="0"/>
              <a:t>быть должным) </a:t>
            </a:r>
            <a:br>
              <a:rPr lang="ru-RU" sz="1600" dirty="0" smtClean="0"/>
            </a:br>
            <a:r>
              <a:rPr lang="en-US" sz="1600" dirty="0" smtClean="0"/>
              <a:t>need (</a:t>
            </a:r>
            <a:r>
              <a:rPr lang="ru-RU" sz="1600" dirty="0" smtClean="0"/>
              <a:t>нуждаться)</a:t>
            </a:r>
            <a:br>
              <a:rPr lang="ru-RU" sz="1600" dirty="0" smtClean="0"/>
            </a:br>
            <a:r>
              <a:rPr lang="en-US" sz="1600" dirty="0" smtClean="0"/>
              <a:t>satisfy (</a:t>
            </a:r>
            <a:r>
              <a:rPr lang="ru-RU" sz="1600" dirty="0" smtClean="0"/>
              <a:t>удовлетворять)</a:t>
            </a:r>
            <a:br>
              <a:rPr lang="ru-RU" sz="1600" dirty="0" smtClean="0"/>
            </a:br>
            <a:r>
              <a:rPr lang="en-US" sz="1600" dirty="0" smtClean="0"/>
              <a:t>surprise (</a:t>
            </a:r>
            <a:r>
              <a:rPr lang="ru-RU" sz="1600" dirty="0" smtClean="0"/>
              <a:t>удивлять)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86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2" descr="ÐÐ½Ð³Ð»Ð¸Ð¹ÑÐºÐ°Ñ Ð³ÑÐ°Ð¼Ð¼Ð°ÑÐ¸ÐºÐ° â ÑÑÐ¾ÐºÐ¾Ð²Ð¾Ðµ ÑÐ¾Ñ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4279900"/>
            <a:ext cx="2786063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2598737"/>
          </a:xfrm>
        </p:spPr>
        <p:txBody>
          <a:bodyPr>
            <a:normAutofit fontScale="90000"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200" b="1" dirty="0" smtClean="0"/>
              <a:t>Мышление и чувства: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agree (</a:t>
            </a:r>
            <a:r>
              <a:rPr lang="ru-RU" sz="2000" dirty="0" smtClean="0"/>
              <a:t>соглашаться)</a:t>
            </a:r>
            <a:br>
              <a:rPr lang="ru-RU" sz="2000" dirty="0" smtClean="0"/>
            </a:br>
            <a:r>
              <a:rPr lang="en-US" sz="2000" dirty="0" smtClean="0"/>
              <a:t>care for (</a:t>
            </a:r>
            <a:r>
              <a:rPr lang="ru-RU" sz="2000" dirty="0" smtClean="0"/>
              <a:t>заботиться)</a:t>
            </a:r>
            <a:br>
              <a:rPr lang="ru-RU" sz="2000" dirty="0" smtClean="0"/>
            </a:br>
            <a:r>
              <a:rPr lang="en-US" sz="2000" dirty="0" smtClean="0"/>
              <a:t>doubt (</a:t>
            </a:r>
            <a:r>
              <a:rPr lang="ru-RU" sz="2000" dirty="0" smtClean="0"/>
              <a:t>сомневаться)</a:t>
            </a:r>
            <a:br>
              <a:rPr lang="ru-RU" sz="2000" dirty="0" smtClean="0"/>
            </a:br>
            <a:r>
              <a:rPr lang="en-US" sz="2000" dirty="0" smtClean="0"/>
              <a:t>forget (</a:t>
            </a:r>
            <a:r>
              <a:rPr lang="ru-RU" sz="2000" dirty="0" smtClean="0"/>
              <a:t>забыть)</a:t>
            </a:r>
            <a:br>
              <a:rPr lang="ru-RU" sz="2000" dirty="0" smtClean="0"/>
            </a:br>
            <a:r>
              <a:rPr lang="en-US" sz="2000" dirty="0" smtClean="0"/>
              <a:t>hear (</a:t>
            </a:r>
            <a:r>
              <a:rPr lang="ru-RU" sz="2000" dirty="0" smtClean="0"/>
              <a:t>слышать)</a:t>
            </a:r>
            <a:br>
              <a:rPr lang="ru-RU" sz="2000" dirty="0" smtClean="0"/>
            </a:br>
            <a:r>
              <a:rPr lang="en-US" sz="2000" dirty="0" smtClean="0"/>
              <a:t>know (</a:t>
            </a:r>
            <a:r>
              <a:rPr lang="ru-RU" sz="2000" dirty="0" smtClean="0"/>
              <a:t>знать)</a:t>
            </a:r>
            <a:br>
              <a:rPr lang="ru-RU" sz="2000" dirty="0" smtClean="0"/>
            </a:br>
            <a:r>
              <a:rPr lang="en-US" sz="2000" dirty="0" smtClean="0"/>
              <a:t>mean (</a:t>
            </a:r>
            <a:r>
              <a:rPr lang="ru-RU" sz="2000" dirty="0" smtClean="0"/>
              <a:t>значить)</a:t>
            </a:r>
            <a:br>
              <a:rPr lang="ru-RU" sz="2000" dirty="0" smtClean="0"/>
            </a:br>
            <a:r>
              <a:rPr lang="en-US" sz="2000" dirty="0" smtClean="0"/>
              <a:t>notice (</a:t>
            </a:r>
            <a:r>
              <a:rPr lang="ru-RU" sz="2000" dirty="0" smtClean="0"/>
              <a:t>замечать)</a:t>
            </a:r>
            <a:br>
              <a:rPr lang="ru-RU" sz="2000" dirty="0" smtClean="0"/>
            </a:br>
            <a:r>
              <a:rPr lang="en-US" sz="2000" dirty="0" smtClean="0"/>
              <a:t>prefer (</a:t>
            </a:r>
            <a:r>
              <a:rPr lang="ru-RU" sz="2000" dirty="0" smtClean="0"/>
              <a:t>предпочитать)</a:t>
            </a:r>
            <a:br>
              <a:rPr lang="ru-RU" sz="2000" dirty="0" smtClean="0"/>
            </a:br>
            <a:r>
              <a:rPr lang="en-US" sz="2000" dirty="0" smtClean="0"/>
              <a:t>realize (</a:t>
            </a:r>
            <a:r>
              <a:rPr lang="ru-RU" sz="2000" dirty="0" smtClean="0"/>
              <a:t>осознать)</a:t>
            </a:r>
            <a:br>
              <a:rPr lang="ru-RU" sz="2000" dirty="0" smtClean="0"/>
            </a:br>
            <a:r>
              <a:rPr lang="en-US" sz="2000" dirty="0" smtClean="0"/>
              <a:t>remember (</a:t>
            </a:r>
            <a:r>
              <a:rPr lang="ru-RU" sz="2000" dirty="0" smtClean="0"/>
              <a:t>помнить)</a:t>
            </a:r>
            <a:br>
              <a:rPr lang="ru-RU" sz="2000" dirty="0" smtClean="0"/>
            </a:br>
            <a:r>
              <a:rPr lang="en-US" sz="2000" dirty="0" smtClean="0"/>
              <a:t>sound (</a:t>
            </a:r>
            <a:r>
              <a:rPr lang="ru-RU" sz="2000" dirty="0" smtClean="0"/>
              <a:t>звучать)</a:t>
            </a:r>
            <a:br>
              <a:rPr lang="ru-RU" sz="2000" dirty="0" smtClean="0"/>
            </a:br>
            <a:r>
              <a:rPr lang="en-US" sz="2000" dirty="0" smtClean="0"/>
              <a:t>suppose (</a:t>
            </a:r>
            <a:r>
              <a:rPr lang="ru-RU" sz="2000" dirty="0" smtClean="0"/>
              <a:t>предполагать)</a:t>
            </a:r>
            <a:br>
              <a:rPr lang="ru-RU" sz="2000" dirty="0" smtClean="0"/>
            </a:br>
            <a:r>
              <a:rPr lang="en-US" sz="2000" dirty="0" smtClean="0"/>
              <a:t>understand (</a:t>
            </a:r>
            <a:r>
              <a:rPr lang="ru-RU" sz="2000" dirty="0" smtClean="0"/>
              <a:t>понимать)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969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Picture 2" descr="ÐÐ½Ð³Ð»Ð¸Ð¹ÑÐºÐ°Ñ Ð³ÑÐ°Ð¼Ð¼Ð°ÑÐ¸ÐºÐ° â ÑÑÐ¾ÐºÐ¾Ð²Ð¾Ðµ ÑÐ¾Ñ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4643438"/>
            <a:ext cx="2643187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14144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Present</a:t>
            </a:r>
            <a:r>
              <a:rPr lang="ru-RU" dirty="0" smtClean="0"/>
              <a:t> </a:t>
            </a:r>
            <a:r>
              <a:rPr lang="ru-RU" dirty="0" err="1" smtClean="0"/>
              <a:t>Continuous</a:t>
            </a:r>
            <a:r>
              <a:rPr lang="ru-RU" dirty="0" smtClean="0"/>
              <a:t> </a:t>
            </a:r>
            <a:r>
              <a:rPr lang="ru-RU" dirty="0" err="1" smtClean="0"/>
              <a:t>Tense</a:t>
            </a:r>
            <a:r>
              <a:rPr lang="ru-RU" dirty="0" smtClean="0"/>
              <a:t> употребляется: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589088"/>
            <a:ext cx="3886200" cy="4572000"/>
          </a:xfrm>
        </p:spPr>
        <p:txBody>
          <a:bodyPr>
            <a:normAutofit fontScale="6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1. При выражении действия, которое происходит в данный момент (сейчас). Очень часто в таких предложениях встречаются обстоятельства времени, по которым можно безошибочно определить </a:t>
            </a:r>
            <a:r>
              <a:rPr lang="ru-RU" dirty="0" err="1" smtClean="0"/>
              <a:t>Present</a:t>
            </a:r>
            <a:r>
              <a:rPr lang="ru-RU" dirty="0" smtClean="0"/>
              <a:t> </a:t>
            </a:r>
            <a:r>
              <a:rPr lang="ru-RU" dirty="0" err="1" smtClean="0"/>
              <a:t>Continuous</a:t>
            </a:r>
            <a:r>
              <a:rPr lang="ru-RU" dirty="0" smtClean="0"/>
              <a:t> </a:t>
            </a:r>
            <a:r>
              <a:rPr lang="ru-RU" dirty="0" err="1" smtClean="0"/>
              <a:t>Tense</a:t>
            </a:r>
            <a:r>
              <a:rPr lang="ru-RU" dirty="0" smtClean="0"/>
              <a:t>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Например: </a:t>
            </a:r>
            <a:r>
              <a:rPr lang="ru-RU" dirty="0" err="1" smtClean="0"/>
              <a:t>now</a:t>
            </a:r>
            <a:r>
              <a:rPr lang="ru-RU" dirty="0" smtClean="0"/>
              <a:t> — сейчас </a:t>
            </a:r>
            <a:r>
              <a:rPr lang="ru-RU" dirty="0" err="1" smtClean="0"/>
              <a:t>at</a:t>
            </a:r>
            <a:r>
              <a:rPr lang="ru-RU" dirty="0" smtClean="0"/>
              <a:t> 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moment</a:t>
            </a:r>
            <a:r>
              <a:rPr lang="ru-RU" dirty="0" smtClean="0"/>
              <a:t> — в данный момент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err="1" smtClean="0"/>
              <a:t>Don’t</a:t>
            </a:r>
            <a:r>
              <a:rPr lang="ru-RU" dirty="0" smtClean="0"/>
              <a:t> </a:t>
            </a:r>
            <a:r>
              <a:rPr lang="ru-RU" dirty="0" err="1" smtClean="0"/>
              <a:t>you</a:t>
            </a:r>
            <a:r>
              <a:rPr lang="ru-RU" dirty="0" smtClean="0"/>
              <a:t> </a:t>
            </a:r>
            <a:r>
              <a:rPr lang="ru-RU" dirty="0" err="1" smtClean="0"/>
              <a:t>smell</a:t>
            </a:r>
            <a:r>
              <a:rPr lang="ru-RU" dirty="0" smtClean="0"/>
              <a:t> </a:t>
            </a:r>
            <a:r>
              <a:rPr lang="ru-RU" dirty="0" err="1" smtClean="0"/>
              <a:t>something</a:t>
            </a:r>
            <a:r>
              <a:rPr lang="ru-RU" dirty="0" smtClean="0"/>
              <a:t> </a:t>
            </a:r>
            <a:r>
              <a:rPr lang="ru-RU" dirty="0" err="1" smtClean="0"/>
              <a:t>is</a:t>
            </a:r>
            <a:r>
              <a:rPr lang="ru-RU" dirty="0" smtClean="0"/>
              <a:t> </a:t>
            </a:r>
            <a:r>
              <a:rPr lang="ru-RU" dirty="0" err="1" smtClean="0"/>
              <a:t>burning</a:t>
            </a:r>
            <a:r>
              <a:rPr lang="ru-RU" dirty="0" smtClean="0"/>
              <a:t>? — Разве ты не чувствуешь что что-то горит?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err="1" smtClean="0"/>
              <a:t>What</a:t>
            </a:r>
            <a:r>
              <a:rPr lang="ru-RU" dirty="0" smtClean="0"/>
              <a:t> </a:t>
            </a:r>
            <a:r>
              <a:rPr lang="ru-RU" dirty="0" err="1" smtClean="0"/>
              <a:t>are</a:t>
            </a:r>
            <a:r>
              <a:rPr lang="ru-RU" dirty="0" smtClean="0"/>
              <a:t> </a:t>
            </a:r>
            <a:r>
              <a:rPr lang="ru-RU" dirty="0" err="1" smtClean="0"/>
              <a:t>you</a:t>
            </a:r>
            <a:r>
              <a:rPr lang="ru-RU" dirty="0" smtClean="0"/>
              <a:t> </a:t>
            </a:r>
            <a:r>
              <a:rPr lang="ru-RU" dirty="0" err="1" smtClean="0"/>
              <a:t>talking</a:t>
            </a:r>
            <a:r>
              <a:rPr lang="ru-RU" dirty="0" smtClean="0"/>
              <a:t> </a:t>
            </a:r>
            <a:r>
              <a:rPr lang="ru-RU" dirty="0" err="1" smtClean="0"/>
              <a:t>about</a:t>
            </a:r>
            <a:r>
              <a:rPr lang="ru-RU" dirty="0" smtClean="0"/>
              <a:t> </a:t>
            </a:r>
            <a:r>
              <a:rPr lang="ru-RU" dirty="0" err="1" smtClean="0"/>
              <a:t>now</a:t>
            </a:r>
            <a:r>
              <a:rPr lang="ru-RU" dirty="0" smtClean="0"/>
              <a:t>? — О чем ты сейчас говоришь?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45050" y="1589088"/>
            <a:ext cx="3886200" cy="4572000"/>
          </a:xfrm>
        </p:spPr>
        <p:txBody>
          <a:bodyPr>
            <a:normAutofit fontScale="6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При выражении какой-либо наклонности или постоянной привычки (как правило, негативной). В таких предложениях глагол выражает нетерпение или неодобрение и зачастую сопровождается наречиями: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 </a:t>
            </a:r>
            <a:r>
              <a:rPr lang="ru-RU" dirty="0" err="1" smtClean="0"/>
              <a:t>аlways</a:t>
            </a:r>
            <a:r>
              <a:rPr lang="ru-RU" dirty="0" smtClean="0"/>
              <a:t> — всегда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 </a:t>
            </a:r>
            <a:r>
              <a:rPr lang="ru-RU" dirty="0" err="1" smtClean="0"/>
              <a:t>constantly</a:t>
            </a:r>
            <a:r>
              <a:rPr lang="ru-RU" dirty="0" smtClean="0"/>
              <a:t> — постоянно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 </a:t>
            </a:r>
            <a:r>
              <a:rPr lang="ru-RU" dirty="0" err="1" smtClean="0"/>
              <a:t>all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time</a:t>
            </a:r>
            <a:r>
              <a:rPr lang="ru-RU" dirty="0" smtClean="0"/>
              <a:t> — все время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 </a:t>
            </a:r>
            <a:r>
              <a:rPr lang="ru-RU" dirty="0" err="1" smtClean="0"/>
              <a:t>She</a:t>
            </a:r>
            <a:r>
              <a:rPr lang="ru-RU" dirty="0" smtClean="0"/>
              <a:t> </a:t>
            </a:r>
            <a:r>
              <a:rPr lang="ru-RU" dirty="0" err="1" smtClean="0"/>
              <a:t>is</a:t>
            </a:r>
            <a:r>
              <a:rPr lang="ru-RU" dirty="0" smtClean="0"/>
              <a:t> </a:t>
            </a:r>
            <a:r>
              <a:rPr lang="ru-RU" dirty="0" err="1" smtClean="0"/>
              <a:t>always</a:t>
            </a:r>
            <a:r>
              <a:rPr lang="ru-RU" dirty="0" smtClean="0"/>
              <a:t> </a:t>
            </a:r>
            <a:r>
              <a:rPr lang="ru-RU" dirty="0" err="1" smtClean="0"/>
              <a:t>coming</a:t>
            </a:r>
            <a:r>
              <a:rPr lang="ru-RU" dirty="0" smtClean="0"/>
              <a:t> </a:t>
            </a:r>
            <a:r>
              <a:rPr lang="ru-RU" dirty="0" err="1" smtClean="0"/>
              <a:t>too</a:t>
            </a:r>
            <a:r>
              <a:rPr lang="ru-RU" dirty="0" smtClean="0"/>
              <a:t> </a:t>
            </a:r>
            <a:r>
              <a:rPr lang="ru-RU" dirty="0" err="1" smtClean="0"/>
              <a:t>late</a:t>
            </a:r>
            <a:r>
              <a:rPr lang="ru-RU" dirty="0" smtClean="0"/>
              <a:t>! — Она постоянно приходит слишком поздно!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err="1" smtClean="0"/>
              <a:t>I’m</a:t>
            </a:r>
            <a:r>
              <a:rPr lang="ru-RU" dirty="0" smtClean="0"/>
              <a:t> </a:t>
            </a:r>
            <a:r>
              <a:rPr lang="ru-RU" dirty="0" err="1" smtClean="0"/>
              <a:t>constantly</a:t>
            </a:r>
            <a:r>
              <a:rPr lang="ru-RU" dirty="0" smtClean="0"/>
              <a:t> </a:t>
            </a:r>
            <a:r>
              <a:rPr lang="ru-RU" dirty="0" err="1" smtClean="0"/>
              <a:t>swearing</a:t>
            </a:r>
            <a:r>
              <a:rPr lang="ru-RU" dirty="0" smtClean="0"/>
              <a:t> </a:t>
            </a:r>
            <a:r>
              <a:rPr lang="ru-RU" dirty="0" err="1" smtClean="0"/>
              <a:t>with</a:t>
            </a:r>
            <a:r>
              <a:rPr lang="ru-RU" dirty="0" smtClean="0"/>
              <a:t> </a:t>
            </a:r>
            <a:r>
              <a:rPr lang="ru-RU" dirty="0" err="1" smtClean="0"/>
              <a:t>my</a:t>
            </a:r>
            <a:r>
              <a:rPr lang="ru-RU" dirty="0" smtClean="0"/>
              <a:t> </a:t>
            </a:r>
            <a:r>
              <a:rPr lang="ru-RU" dirty="0" err="1" smtClean="0"/>
              <a:t>teachers</a:t>
            </a:r>
            <a:r>
              <a:rPr lang="ru-RU" dirty="0" smtClean="0"/>
              <a:t>. — Я постоянно ругаюсь со своими учителями.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57188"/>
            <a:ext cx="8458200" cy="3429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u="sng" dirty="0" smtClean="0"/>
              <a:t>При выражении намеченных на ближайшее будущее действий. В таких предложениях очень часто используются глаголы движения: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 smtClean="0"/>
              <a:t>to come — </a:t>
            </a:r>
            <a:r>
              <a:rPr lang="ru-RU" sz="1600" dirty="0" smtClean="0"/>
              <a:t>идти </a:t>
            </a:r>
            <a:br>
              <a:rPr lang="ru-RU" sz="1600" dirty="0" smtClean="0"/>
            </a:br>
            <a:r>
              <a:rPr lang="en-US" sz="1600" dirty="0" smtClean="0"/>
              <a:t>to move — </a:t>
            </a:r>
            <a:r>
              <a:rPr lang="ru-RU" sz="1600" dirty="0" smtClean="0"/>
              <a:t>двигаться </a:t>
            </a:r>
            <a:br>
              <a:rPr lang="ru-RU" sz="1600" dirty="0" smtClean="0"/>
            </a:br>
            <a:r>
              <a:rPr lang="en-US" sz="1600" dirty="0" smtClean="0"/>
              <a:t>to leave — </a:t>
            </a:r>
            <a:r>
              <a:rPr lang="ru-RU" sz="1600" dirty="0" smtClean="0"/>
              <a:t>покидать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en-US" sz="1600" dirty="0" smtClean="0"/>
              <a:t>to stay — </a:t>
            </a:r>
            <a:r>
              <a:rPr lang="ru-RU" sz="1600" dirty="0" smtClean="0"/>
              <a:t>оставаться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en-US" sz="1600" dirty="0" smtClean="0"/>
              <a:t>to return — </a:t>
            </a:r>
            <a:r>
              <a:rPr lang="ru-RU" sz="1600" dirty="0" smtClean="0"/>
              <a:t>возвращаться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en-US" sz="1600" dirty="0" smtClean="0"/>
              <a:t>to start − </a:t>
            </a:r>
            <a:r>
              <a:rPr lang="ru-RU" sz="1600" dirty="0" smtClean="0"/>
              <a:t>начинать и выражения: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en-US" sz="1600" dirty="0" smtClean="0"/>
              <a:t>to have guests — </a:t>
            </a:r>
            <a:r>
              <a:rPr lang="ru-RU" sz="1600" dirty="0" smtClean="0"/>
              <a:t>иметь гостей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en-US" sz="1600" dirty="0" smtClean="0"/>
              <a:t>to give a party — </a:t>
            </a:r>
            <a:r>
              <a:rPr lang="ru-RU" sz="1600" dirty="0" smtClean="0"/>
              <a:t>делать вечеринку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en-US" sz="1600" dirty="0" smtClean="0"/>
              <a:t>I am giving a birthday party tomorrow. — </a:t>
            </a:r>
            <a:r>
              <a:rPr lang="ru-RU" sz="1600" dirty="0" smtClean="0"/>
              <a:t>Завтра я устраиваю вечеринку в честь Дня Рождения.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en-US" sz="1600" dirty="0" smtClean="0"/>
              <a:t>They are leaving us this afternoon. — </a:t>
            </a:r>
            <a:r>
              <a:rPr lang="ru-RU" sz="1600" dirty="0" smtClean="0"/>
              <a:t>Они покидают нас сегодня вечером.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17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Picture 2" descr="ÐÐ½Ð³Ð»Ð¸Ð¹ÑÐºÐ°Ñ Ð³ÑÐ°Ð¼Ð¼Ð°ÑÐ¸ÐºÐ° â ÑÑÐ¾ÐºÐ¾Ð²Ð¾Ðµ ÑÐ¾Ñ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4000500"/>
            <a:ext cx="30607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1071563"/>
            <a:ext cx="6477000" cy="15001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Past Simple Tense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00" y="6049963"/>
            <a:ext cx="5638800" cy="6858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4000" b="1" dirty="0" smtClean="0"/>
              <a:t>Let bygones be bygones</a:t>
            </a:r>
            <a:r>
              <a:rPr lang="en-US" b="1" i="1" dirty="0" smtClean="0"/>
              <a:t>.</a:t>
            </a:r>
            <a:endParaRPr lang="ru-RU" dirty="0"/>
          </a:p>
        </p:txBody>
      </p:sp>
      <p:pic>
        <p:nvPicPr>
          <p:cNvPr id="14339" name="Picture 2" descr="http://zabavnik.club/wp-content/uploads/Kartinki_pro_vremya_4_051809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2286000"/>
            <a:ext cx="37147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857250"/>
            <a:ext cx="8458200" cy="12144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 to be going to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286000"/>
            <a:ext cx="8258175" cy="3786188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 </a:t>
            </a:r>
            <a:r>
              <a:rPr lang="ru-RU" b="1" u="sng" dirty="0" smtClean="0"/>
              <a:t>Когда действие запланировано на будущее еще до момента речи</a:t>
            </a:r>
          </a:p>
          <a:p>
            <a:pPr eaLnBrk="1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Действие запланировано на будущее, причем </a:t>
            </a:r>
            <a:r>
              <a:rPr lang="ru-RU" b="1" dirty="0" smtClean="0"/>
              <a:t>план возник до момента речи</a:t>
            </a:r>
            <a:r>
              <a:rPr lang="ru-RU" dirty="0" smtClean="0"/>
              <a:t>.</a:t>
            </a:r>
          </a:p>
          <a:p>
            <a:pPr eaLnBrk="1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err="1" smtClean="0"/>
              <a:t>I</a:t>
            </a:r>
            <a:r>
              <a:rPr lang="ru-RU" b="1" dirty="0" err="1" smtClean="0"/>
              <a:t>‘m</a:t>
            </a:r>
            <a:r>
              <a:rPr lang="ru-RU" b="1" dirty="0" smtClean="0"/>
              <a:t> </a:t>
            </a:r>
            <a:r>
              <a:rPr lang="ru-RU" b="1" dirty="0" err="1" smtClean="0"/>
              <a:t>going</a:t>
            </a:r>
            <a:r>
              <a:rPr lang="ru-RU" b="1" dirty="0" smtClean="0"/>
              <a:t> </a:t>
            </a:r>
            <a:r>
              <a:rPr lang="ru-RU" b="1" dirty="0" err="1" smtClean="0"/>
              <a:t>to</a:t>
            </a:r>
            <a:r>
              <a:rPr lang="ru-RU" dirty="0" smtClean="0"/>
              <a:t> </a:t>
            </a:r>
            <a:r>
              <a:rPr lang="ru-RU" dirty="0" err="1" smtClean="0"/>
              <a:t>quit</a:t>
            </a:r>
            <a:r>
              <a:rPr lang="ru-RU" dirty="0" smtClean="0"/>
              <a:t> </a:t>
            </a:r>
            <a:r>
              <a:rPr lang="ru-RU" dirty="0" err="1" smtClean="0"/>
              <a:t>my</a:t>
            </a:r>
            <a:r>
              <a:rPr lang="ru-RU" dirty="0" smtClean="0"/>
              <a:t> </a:t>
            </a:r>
            <a:r>
              <a:rPr lang="ru-RU" dirty="0" err="1" smtClean="0"/>
              <a:t>job</a:t>
            </a:r>
            <a:r>
              <a:rPr lang="ru-RU" dirty="0" smtClean="0"/>
              <a:t> </a:t>
            </a:r>
            <a:r>
              <a:rPr lang="ru-RU" dirty="0" err="1" smtClean="0"/>
              <a:t>tomorrow</a:t>
            </a:r>
            <a:r>
              <a:rPr lang="ru-RU" dirty="0" smtClean="0"/>
              <a:t>. – Я собираюсь завтра уволиться с работы.</a:t>
            </a:r>
          </a:p>
          <a:p>
            <a:pPr eaLnBrk="1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err="1" smtClean="0"/>
              <a:t>Рон</a:t>
            </a:r>
            <a:r>
              <a:rPr lang="ru-RU" dirty="0" smtClean="0"/>
              <a:t> и Джейн договорились поиграть в теннис вечером. Джейн говорит об этом подруге:</a:t>
            </a:r>
          </a:p>
          <a:p>
            <a:pPr eaLnBrk="1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err="1" smtClean="0"/>
              <a:t>We</a:t>
            </a:r>
            <a:r>
              <a:rPr lang="ru-RU" dirty="0" smtClean="0"/>
              <a:t> </a:t>
            </a:r>
            <a:r>
              <a:rPr lang="ru-RU" b="1" dirty="0" err="1" smtClean="0"/>
              <a:t>are</a:t>
            </a:r>
            <a:r>
              <a:rPr lang="ru-RU" b="1" dirty="0" smtClean="0"/>
              <a:t> </a:t>
            </a:r>
            <a:r>
              <a:rPr lang="ru-RU" b="1" dirty="0" err="1" smtClean="0"/>
              <a:t>going</a:t>
            </a:r>
            <a:r>
              <a:rPr lang="ru-RU" b="1" dirty="0" smtClean="0"/>
              <a:t> </a:t>
            </a:r>
            <a:r>
              <a:rPr lang="ru-RU" b="1" dirty="0" err="1" smtClean="0"/>
              <a:t>to</a:t>
            </a:r>
            <a:r>
              <a:rPr lang="ru-RU" dirty="0" smtClean="0"/>
              <a:t> </a:t>
            </a:r>
            <a:r>
              <a:rPr lang="ru-RU" dirty="0" err="1" smtClean="0"/>
              <a:t>play</a:t>
            </a:r>
            <a:r>
              <a:rPr lang="ru-RU" dirty="0" smtClean="0"/>
              <a:t> </a:t>
            </a:r>
            <a:r>
              <a:rPr lang="ru-RU" dirty="0" err="1" smtClean="0"/>
              <a:t>tennis</a:t>
            </a:r>
            <a:r>
              <a:rPr lang="ru-RU" dirty="0" smtClean="0"/>
              <a:t> </a:t>
            </a:r>
            <a:r>
              <a:rPr lang="ru-RU" dirty="0" err="1" smtClean="0"/>
              <a:t>tonight</a:t>
            </a:r>
            <a:r>
              <a:rPr lang="ru-RU" dirty="0" smtClean="0"/>
              <a:t>. – Мы собираемся поиграть в теннис вечером.</a:t>
            </a:r>
          </a:p>
          <a:p>
            <a:pPr eaLnBrk="1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Люси надумала купить новые туфли на следующей неделе:</a:t>
            </a:r>
          </a:p>
          <a:p>
            <a:pPr eaLnBrk="1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err="1" smtClean="0"/>
              <a:t>I</a:t>
            </a:r>
            <a:r>
              <a:rPr lang="ru-RU" b="1" dirty="0" err="1" smtClean="0"/>
              <a:t>‘m</a:t>
            </a:r>
            <a:r>
              <a:rPr lang="ru-RU" b="1" dirty="0" smtClean="0"/>
              <a:t> </a:t>
            </a:r>
            <a:r>
              <a:rPr lang="ru-RU" b="1" dirty="0" err="1" smtClean="0"/>
              <a:t>going</a:t>
            </a:r>
            <a:r>
              <a:rPr lang="ru-RU" b="1" dirty="0" smtClean="0"/>
              <a:t> </a:t>
            </a:r>
            <a:r>
              <a:rPr lang="ru-RU" b="1" dirty="0" err="1" smtClean="0"/>
              <a:t>to</a:t>
            </a:r>
            <a:r>
              <a:rPr lang="ru-RU" dirty="0" smtClean="0"/>
              <a:t> </a:t>
            </a:r>
            <a:r>
              <a:rPr lang="ru-RU" dirty="0" err="1" smtClean="0"/>
              <a:t>buy</a:t>
            </a:r>
            <a:r>
              <a:rPr lang="ru-RU" dirty="0" smtClean="0"/>
              <a:t> </a:t>
            </a:r>
            <a:r>
              <a:rPr lang="ru-RU" dirty="0" err="1" smtClean="0"/>
              <a:t>new</a:t>
            </a:r>
            <a:r>
              <a:rPr lang="ru-RU" dirty="0" smtClean="0"/>
              <a:t> </a:t>
            </a:r>
            <a:r>
              <a:rPr lang="ru-RU" dirty="0" err="1" smtClean="0"/>
              <a:t>shoes</a:t>
            </a:r>
            <a:r>
              <a:rPr lang="ru-RU" dirty="0" smtClean="0"/>
              <a:t> </a:t>
            </a:r>
            <a:r>
              <a:rPr lang="ru-RU" dirty="0" err="1" smtClean="0"/>
              <a:t>next</a:t>
            </a:r>
            <a:r>
              <a:rPr lang="ru-RU" dirty="0" smtClean="0"/>
              <a:t> </a:t>
            </a:r>
            <a:r>
              <a:rPr lang="ru-RU" dirty="0" err="1" smtClean="0"/>
              <a:t>week</a:t>
            </a:r>
            <a:r>
              <a:rPr lang="ru-RU" dirty="0" smtClean="0"/>
              <a:t>. – Я собираюсь купить новые туфли на следующей неделе.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500063"/>
            <a:ext cx="6477000" cy="17859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Present </a:t>
            </a:r>
            <a:r>
              <a:rPr lang="en-US" b="1" dirty="0" smtClean="0"/>
              <a:t>Simple</a:t>
            </a:r>
            <a:r>
              <a:rPr lang="ru-RU" b="1" dirty="0" smtClean="0"/>
              <a:t> </a:t>
            </a:r>
            <a:r>
              <a:rPr lang="en-US" b="1" dirty="0" smtClean="0"/>
              <a:t>Tense </a:t>
            </a:r>
            <a:r>
              <a:rPr lang="ru-RU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3379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5" name="Picture 2" descr="C:\Users\Admin\Desktop\depositphotos_40837269-stock-photo-do-you-understand-me-conce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3714750"/>
            <a:ext cx="41449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C:\Users\Admin\Desktop\depositphotos_49662377-stock-photo-i-love-engli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857375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8875"/>
            <a:ext cx="7772400" cy="1857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Время </a:t>
            </a:r>
            <a:r>
              <a:rPr lang="ru-RU" sz="2800" b="1" dirty="0" err="1" smtClean="0"/>
              <a:t>Present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Simple</a:t>
            </a:r>
            <a:r>
              <a:rPr lang="ru-RU" sz="2800" dirty="0" smtClean="0"/>
              <a:t>  употребляется для обозначения обычных, регулярно повторяющихся или постоянных действий, например, когда мы говорим о чьих-либо привычках, режиме дня, расписании и т. д., т. е. </a:t>
            </a:r>
            <a:r>
              <a:rPr lang="ru-RU" sz="2800" b="1" dirty="0" err="1" smtClean="0"/>
              <a:t>Present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Simple</a:t>
            </a:r>
            <a:r>
              <a:rPr lang="ru-RU" sz="2800" dirty="0" smtClean="0"/>
              <a:t> обозначает действия, которые происходят в настоящее время, но не привязаны именно к моменту речи.</a:t>
            </a:r>
            <a:endParaRPr lang="ru-RU" sz="2800" dirty="0"/>
          </a:p>
        </p:txBody>
      </p:sp>
      <p:sp>
        <p:nvSpPr>
          <p:cNvPr id="3481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9" name="Picture 2" descr="C:\Users\Admin\Desktop\5bc1fca958019305a7a2fffb-2048x204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4714875"/>
            <a:ext cx="40005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3550" y="1000125"/>
            <a:ext cx="8229600" cy="5715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Слова-спутники </a:t>
            </a:r>
            <a:r>
              <a:rPr lang="en-US" b="1" dirty="0" smtClean="0"/>
              <a:t>Present Simple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58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000125"/>
            <a:ext cx="7772400" cy="5072063"/>
          </a:xfrm>
        </p:spPr>
        <p:txBody>
          <a:bodyPr/>
          <a:lstStyle/>
          <a:p>
            <a:pPr eaLnBrk="1" hangingPunct="1"/>
            <a:r>
              <a:rPr lang="en-US" sz="1400" b="1" smtClean="0"/>
              <a:t>Usually</a:t>
            </a:r>
            <a:r>
              <a:rPr lang="en-US" sz="1400" smtClean="0"/>
              <a:t> – </a:t>
            </a:r>
            <a:r>
              <a:rPr lang="ru-RU" sz="1400" smtClean="0"/>
              <a:t>обычно</a:t>
            </a:r>
            <a:br>
              <a:rPr lang="ru-RU" sz="1400" smtClean="0"/>
            </a:br>
            <a:r>
              <a:rPr lang="en-US" sz="1400" i="1" smtClean="0"/>
              <a:t>I usually wake up at 7 o’clock. </a:t>
            </a:r>
            <a:r>
              <a:rPr lang="ru-RU" sz="1400" i="1" smtClean="0"/>
              <a:t>Обычно я просыпаюсь в 7 часов.</a:t>
            </a:r>
            <a:r>
              <a:rPr lang="ru-RU" sz="1400" smtClean="0"/>
              <a:t/>
            </a:r>
            <a:br>
              <a:rPr lang="ru-RU" sz="1400" smtClean="0"/>
            </a:br>
            <a:endParaRPr lang="en-US" sz="1400" smtClean="0"/>
          </a:p>
          <a:p>
            <a:pPr eaLnBrk="1" hangingPunct="1"/>
            <a:r>
              <a:rPr lang="ru-RU" sz="1400" b="1" smtClean="0"/>
              <a:t>А</a:t>
            </a:r>
            <a:r>
              <a:rPr lang="en-US" sz="1400" b="1" smtClean="0"/>
              <a:t>lways</a:t>
            </a:r>
            <a:r>
              <a:rPr lang="en-US" sz="1400" smtClean="0"/>
              <a:t> – </a:t>
            </a:r>
            <a:r>
              <a:rPr lang="ru-RU" sz="1400" smtClean="0"/>
              <a:t>всегда</a:t>
            </a:r>
            <a:br>
              <a:rPr lang="ru-RU" sz="1400" smtClean="0"/>
            </a:br>
            <a:r>
              <a:rPr lang="en-US" sz="1400" i="1" smtClean="0"/>
              <a:t>Alice always gets good marks at school. </a:t>
            </a:r>
            <a:r>
              <a:rPr lang="ru-RU" sz="1400" i="1" smtClean="0"/>
              <a:t>Элис всегда получает хорошие оценки в школе.</a:t>
            </a:r>
            <a:r>
              <a:rPr lang="ru-RU" sz="1400" smtClean="0"/>
              <a:t/>
            </a:r>
            <a:br>
              <a:rPr lang="ru-RU" sz="1400" smtClean="0"/>
            </a:br>
            <a:endParaRPr lang="en-US" sz="1400" smtClean="0"/>
          </a:p>
          <a:p>
            <a:pPr eaLnBrk="1" hangingPunct="1"/>
            <a:r>
              <a:rPr lang="en-US" sz="1400" b="1" smtClean="0"/>
              <a:t>Often</a:t>
            </a:r>
            <a:r>
              <a:rPr lang="en-US" sz="1400" smtClean="0"/>
              <a:t> – </a:t>
            </a:r>
            <a:r>
              <a:rPr lang="ru-RU" sz="1400" smtClean="0"/>
              <a:t>часто</a:t>
            </a:r>
            <a:br>
              <a:rPr lang="ru-RU" sz="1400" smtClean="0"/>
            </a:br>
            <a:r>
              <a:rPr lang="en-US" sz="1400" i="1" smtClean="0"/>
              <a:t>Terry often drinks tea in the morning. </a:t>
            </a:r>
            <a:r>
              <a:rPr lang="ru-RU" sz="1400" i="1" smtClean="0"/>
              <a:t>Терри часто пьет чай с утра.</a:t>
            </a:r>
            <a:r>
              <a:rPr lang="ru-RU" sz="1400" smtClean="0"/>
              <a:t/>
            </a:r>
            <a:br>
              <a:rPr lang="ru-RU" sz="1400" smtClean="0"/>
            </a:br>
            <a:endParaRPr lang="en-US" sz="1400" smtClean="0"/>
          </a:p>
          <a:p>
            <a:pPr eaLnBrk="1" hangingPunct="1"/>
            <a:r>
              <a:rPr lang="en-US" sz="1400" b="1" smtClean="0"/>
              <a:t>Every day / morning / week</a:t>
            </a:r>
            <a:r>
              <a:rPr lang="en-US" sz="1400" smtClean="0"/>
              <a:t> – </a:t>
            </a:r>
            <a:r>
              <a:rPr lang="ru-RU" sz="1400" smtClean="0"/>
              <a:t>каждый день/каждое утро/каждую неделю</a:t>
            </a:r>
            <a:br>
              <a:rPr lang="ru-RU" sz="1400" smtClean="0"/>
            </a:br>
            <a:r>
              <a:rPr lang="en-US" sz="1400" i="1" smtClean="0"/>
              <a:t>Every week Rob goes to the gym. </a:t>
            </a:r>
            <a:r>
              <a:rPr lang="ru-RU" sz="1400" i="1" smtClean="0"/>
              <a:t>Каждую неделю Роб ходит в спортзал.</a:t>
            </a:r>
            <a:r>
              <a:rPr lang="ru-RU" sz="1400" smtClean="0"/>
              <a:t/>
            </a:r>
            <a:br>
              <a:rPr lang="ru-RU" sz="1400" smtClean="0"/>
            </a:br>
            <a:endParaRPr lang="en-US" sz="1400" smtClean="0"/>
          </a:p>
          <a:p>
            <a:pPr eaLnBrk="1" hangingPunct="1"/>
            <a:r>
              <a:rPr lang="en-US" sz="1400" b="1" smtClean="0"/>
              <a:t>Sometimes / from time to time / occasionally</a:t>
            </a:r>
            <a:r>
              <a:rPr lang="en-US" sz="1400" smtClean="0"/>
              <a:t> – </a:t>
            </a:r>
            <a:r>
              <a:rPr lang="ru-RU" sz="1400" smtClean="0"/>
              <a:t>иногда</a:t>
            </a:r>
            <a:br>
              <a:rPr lang="ru-RU" sz="1400" smtClean="0"/>
            </a:br>
            <a:r>
              <a:rPr lang="en-US" sz="1400" smtClean="0"/>
              <a:t>Sometimes I visit my Granny in the suberbs of Moscow. </a:t>
            </a:r>
            <a:r>
              <a:rPr lang="ru-RU" sz="1400" smtClean="0"/>
              <a:t>Иногда я навещаю бабушку в пригороде Москвы.</a:t>
            </a:r>
            <a:br>
              <a:rPr lang="ru-RU" sz="1400" smtClean="0"/>
            </a:br>
            <a:endParaRPr lang="en-US" sz="1400" smtClean="0"/>
          </a:p>
          <a:p>
            <a:pPr eaLnBrk="1" hangingPunct="1"/>
            <a:r>
              <a:rPr lang="en-US" sz="1400" b="1" smtClean="0"/>
              <a:t>At the weekend / on weekends / on Saturdays / on Friday</a:t>
            </a:r>
            <a:r>
              <a:rPr lang="en-US" sz="1400" smtClean="0"/>
              <a:t> – </a:t>
            </a:r>
            <a:r>
              <a:rPr lang="ru-RU" sz="1400" smtClean="0"/>
              <a:t>На выходных / по субботам / в пятницу</a:t>
            </a:r>
            <a:br>
              <a:rPr lang="ru-RU" sz="1400" smtClean="0"/>
            </a:br>
            <a:r>
              <a:rPr lang="en-US" sz="1400" smtClean="0"/>
              <a:t>We have a party on Fridays. </a:t>
            </a:r>
            <a:r>
              <a:rPr lang="ru-RU" sz="1400" smtClean="0"/>
              <a:t>По пятницам у нас вечеринка</a:t>
            </a:r>
            <a:endParaRPr lang="en-US" sz="1400" smtClean="0"/>
          </a:p>
          <a:p>
            <a:pPr eaLnBrk="1" hangingPunct="1"/>
            <a:r>
              <a:rPr lang="ru-RU" sz="1400" smtClean="0"/>
              <a:t>.</a:t>
            </a:r>
            <a:br>
              <a:rPr lang="ru-RU" sz="1400" smtClean="0"/>
            </a:br>
            <a:r>
              <a:rPr lang="en-US" sz="1400" b="1" smtClean="0"/>
              <a:t>Seldom / rarely</a:t>
            </a:r>
            <a:r>
              <a:rPr lang="en-US" sz="1400" smtClean="0"/>
              <a:t> – </a:t>
            </a:r>
            <a:r>
              <a:rPr lang="ru-RU" sz="1400" smtClean="0"/>
              <a:t>редко</a:t>
            </a:r>
            <a:br>
              <a:rPr lang="ru-RU" sz="1400" smtClean="0"/>
            </a:br>
            <a:r>
              <a:rPr lang="en-US" sz="1400" smtClean="0"/>
              <a:t>We rarely go to the swimming pool. </a:t>
            </a:r>
            <a:r>
              <a:rPr lang="ru-RU" sz="1400" smtClean="0"/>
              <a:t>Мы редко ходим в бассейн.</a:t>
            </a:r>
            <a:br>
              <a:rPr lang="ru-RU" sz="1400" smtClean="0"/>
            </a:br>
            <a:r>
              <a:rPr lang="ru-RU" sz="1200" smtClean="0"/>
              <a:t/>
            </a:r>
            <a:br>
              <a:rPr lang="ru-RU" sz="1200" smtClean="0"/>
            </a:br>
            <a:endParaRPr lang="ru-RU" sz="12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2500313"/>
          </a:xfrm>
        </p:spPr>
        <p:txBody>
          <a:bodyPr>
            <a:normAutofit fontScale="90000"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sz="1800" dirty="0" smtClean="0"/>
              <a:t>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4900" b="1" dirty="0"/>
              <a:t>Образование </a:t>
            </a:r>
            <a:r>
              <a:rPr lang="ru-RU" sz="4900" b="1" dirty="0" err="1"/>
              <a:t>Present</a:t>
            </a:r>
            <a:r>
              <a:rPr lang="ru-RU" sz="4900" b="1" dirty="0"/>
              <a:t> </a:t>
            </a:r>
            <a:r>
              <a:rPr lang="ru-RU" sz="4900" b="1" dirty="0" err="1" smtClean="0"/>
              <a:t>Simple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ru-RU" dirty="0"/>
          </a:p>
        </p:txBody>
      </p:sp>
      <p:sp>
        <p:nvSpPr>
          <p:cNvPr id="3686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2181225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ru-RU" smtClean="0"/>
          </a:p>
        </p:txBody>
      </p:sp>
      <p:pic>
        <p:nvPicPr>
          <p:cNvPr id="36867" name="Picture 2" descr="C:\Users\Admin\Desktop\5bc1fca958019305a7a2fffb-2048x204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286375"/>
            <a:ext cx="28575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 descr="C:\Users\Admin\Desktop\prezent-simpl-tablits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714625"/>
            <a:ext cx="81835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3550" y="381000"/>
            <a:ext cx="8229600" cy="26908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Английский глагол</a:t>
            </a:r>
            <a:r>
              <a:rPr lang="ru-RU" sz="2700" dirty="0" smtClean="0"/>
              <a:t> во временной форме </a:t>
            </a:r>
            <a:r>
              <a:rPr lang="ru-RU" sz="2700" dirty="0" err="1" smtClean="0"/>
              <a:t>Present</a:t>
            </a:r>
            <a:r>
              <a:rPr lang="ru-RU" sz="2700" dirty="0" smtClean="0"/>
              <a:t> </a:t>
            </a:r>
            <a:r>
              <a:rPr lang="ru-RU" sz="2700" dirty="0" err="1" smtClean="0"/>
              <a:t>Simple</a:t>
            </a:r>
            <a:r>
              <a:rPr lang="ru-RU" sz="2700" dirty="0" smtClean="0"/>
              <a:t> почти всегда совпадает со своей начальной, то есть указанной в словаре, формой без частицы </a:t>
            </a:r>
            <a:r>
              <a:rPr lang="ru-RU" sz="2700" dirty="0" err="1" smtClean="0"/>
              <a:t>to</a:t>
            </a:r>
            <a:r>
              <a:rPr lang="ru-RU" sz="2700" dirty="0" smtClean="0"/>
              <a:t>. Лишь в 3-ем лице единственного числа к ней нужно прибавить окончание -</a:t>
            </a:r>
            <a:r>
              <a:rPr lang="ru-RU" sz="2700" dirty="0" err="1" smtClean="0"/>
              <a:t>s</a:t>
            </a:r>
            <a:r>
              <a:rPr lang="ru-RU" sz="2700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789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63" y="2819400"/>
            <a:ext cx="6643687" cy="1752600"/>
          </a:xfrm>
        </p:spPr>
        <p:txBody>
          <a:bodyPr/>
          <a:lstStyle/>
          <a:p>
            <a:pPr algn="ctr" eaLnBrk="1" hangingPunct="1"/>
            <a:r>
              <a:rPr lang="en-US" i="1" smtClean="0"/>
              <a:t>We ride — She rides</a:t>
            </a:r>
            <a:endParaRPr lang="en-US" smtClean="0"/>
          </a:p>
          <a:p>
            <a:pPr algn="ctr" eaLnBrk="1" hangingPunct="1"/>
            <a:r>
              <a:rPr lang="en-US" i="1" smtClean="0"/>
              <a:t>I dream — He dreams</a:t>
            </a:r>
            <a:endParaRPr lang="en-US" smtClean="0"/>
          </a:p>
          <a:p>
            <a:pPr eaLnBrk="1" hangingPunct="1"/>
            <a:endParaRPr lang="ru-RU" smtClean="0"/>
          </a:p>
        </p:txBody>
      </p:sp>
      <p:pic>
        <p:nvPicPr>
          <p:cNvPr id="37891" name="Picture 2" descr="C:\Users\Admin\Desktop\5bc1fca958019305a7a2fffb-2048x204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4000500"/>
            <a:ext cx="507206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3550" y="381000"/>
            <a:ext cx="8229600" cy="18335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Если глагол оканчивается на -</a:t>
            </a:r>
            <a:r>
              <a:rPr lang="ru-RU" sz="3600" dirty="0" err="1" smtClean="0"/>
              <a:t>s</a:t>
            </a:r>
            <a:r>
              <a:rPr lang="ru-RU" sz="3600" dirty="0" smtClean="0"/>
              <a:t>, -</a:t>
            </a:r>
            <a:r>
              <a:rPr lang="ru-RU" sz="3600" dirty="0" err="1" smtClean="0"/>
              <a:t>ss</a:t>
            </a:r>
            <a:r>
              <a:rPr lang="ru-RU" sz="3600" dirty="0" smtClean="0"/>
              <a:t>, -</a:t>
            </a:r>
            <a:r>
              <a:rPr lang="ru-RU" sz="3600" dirty="0" err="1" smtClean="0"/>
              <a:t>sh</a:t>
            </a:r>
            <a:r>
              <a:rPr lang="ru-RU" sz="3600" dirty="0" smtClean="0"/>
              <a:t>, -</a:t>
            </a:r>
            <a:r>
              <a:rPr lang="ru-RU" sz="3600" dirty="0" err="1" smtClean="0"/>
              <a:t>ch</a:t>
            </a:r>
            <a:r>
              <a:rPr lang="ru-RU" sz="3600" dirty="0" smtClean="0"/>
              <a:t>, -</a:t>
            </a:r>
            <a:r>
              <a:rPr lang="ru-RU" sz="3600" dirty="0" err="1" smtClean="0"/>
              <a:t>x</a:t>
            </a:r>
            <a:r>
              <a:rPr lang="ru-RU" sz="3600" dirty="0" smtClean="0"/>
              <a:t>, -</a:t>
            </a:r>
            <a:r>
              <a:rPr lang="ru-RU" sz="3600" dirty="0" err="1" smtClean="0"/>
              <a:t>o</a:t>
            </a:r>
            <a:r>
              <a:rPr lang="ru-RU" sz="3600" dirty="0" smtClean="0"/>
              <a:t>, то к нему прибавляется окончание -</a:t>
            </a:r>
            <a:r>
              <a:rPr lang="ru-RU" sz="3600" dirty="0" err="1" smtClean="0"/>
              <a:t>es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89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2819400"/>
            <a:ext cx="7478712" cy="1752600"/>
          </a:xfrm>
        </p:spPr>
        <p:txBody>
          <a:bodyPr/>
          <a:lstStyle/>
          <a:p>
            <a:pPr algn="ctr" eaLnBrk="1" hangingPunct="1"/>
            <a:r>
              <a:rPr lang="en-US" i="1" smtClean="0"/>
              <a:t>I wish — She wishes</a:t>
            </a:r>
            <a:endParaRPr lang="en-US" smtClean="0"/>
          </a:p>
          <a:p>
            <a:pPr algn="ctr" eaLnBrk="1" hangingPunct="1"/>
            <a:r>
              <a:rPr lang="en-US" i="1" smtClean="0"/>
              <a:t>I teach — She teaches</a:t>
            </a:r>
            <a:endParaRPr lang="en-US" smtClean="0"/>
          </a:p>
          <a:p>
            <a:pPr eaLnBrk="1" hangingPunct="1"/>
            <a:endParaRPr lang="ru-RU" smtClean="0"/>
          </a:p>
        </p:txBody>
      </p:sp>
      <p:pic>
        <p:nvPicPr>
          <p:cNvPr id="38915" name="Picture 2" descr="C:\Users\Admin\Desktop\5bc1fca958019305a7a2fffb-2048x204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4214813"/>
            <a:ext cx="50292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3550" y="381000"/>
            <a:ext cx="8229600" cy="2333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Если же глагол оканчивается на -</a:t>
            </a:r>
            <a:r>
              <a:rPr lang="ru-RU" sz="3600" dirty="0" err="1" smtClean="0"/>
              <a:t>y</a:t>
            </a:r>
            <a:r>
              <a:rPr lang="ru-RU" sz="3600" dirty="0" smtClean="0"/>
              <a:t> с предшествующей гласной, то -</a:t>
            </a:r>
            <a:r>
              <a:rPr lang="ru-RU" sz="3600" dirty="0" err="1" smtClean="0"/>
              <a:t>y</a:t>
            </a:r>
            <a:r>
              <a:rPr lang="ru-RU" sz="3600" dirty="0" smtClean="0"/>
              <a:t> сохраняется и добавляется только окончание -</a:t>
            </a:r>
            <a:r>
              <a:rPr lang="ru-RU" sz="3600" dirty="0" err="1" smtClean="0"/>
              <a:t>s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99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813" y="2819400"/>
            <a:ext cx="7907337" cy="1752600"/>
          </a:xfrm>
        </p:spPr>
        <p:txBody>
          <a:bodyPr/>
          <a:lstStyle/>
          <a:p>
            <a:pPr algn="ctr" eaLnBrk="1" hangingPunct="1"/>
            <a:r>
              <a:rPr lang="en-US" smtClean="0"/>
              <a:t>I play – he play</a:t>
            </a:r>
            <a:r>
              <a:rPr lang="en-US" b="1" smtClean="0"/>
              <a:t>s</a:t>
            </a:r>
            <a:endParaRPr lang="ru-RU" smtClean="0"/>
          </a:p>
        </p:txBody>
      </p:sp>
      <p:pic>
        <p:nvPicPr>
          <p:cNvPr id="39939" name="Picture 2" descr="C:\Users\Admin\Desktop\5bc1fca958019305a7a2fffb-2048x204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4357688"/>
            <a:ext cx="53578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3550" y="381000"/>
            <a:ext cx="8229600" cy="18335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К глаголам на -</a:t>
            </a:r>
            <a:r>
              <a:rPr lang="ru-RU" sz="3600" dirty="0" err="1" smtClean="0"/>
              <a:t>y</a:t>
            </a:r>
            <a:r>
              <a:rPr lang="ru-RU" sz="3600" dirty="0" smtClean="0"/>
              <a:t> с предшествующей согласной тоже прибавляется окончание -</a:t>
            </a:r>
            <a:r>
              <a:rPr lang="ru-RU" sz="3600" dirty="0" err="1" smtClean="0"/>
              <a:t>es</a:t>
            </a:r>
            <a:r>
              <a:rPr lang="ru-RU" sz="3600" dirty="0" smtClean="0"/>
              <a:t>, а -</a:t>
            </a:r>
            <a:r>
              <a:rPr lang="ru-RU" sz="3600" dirty="0" err="1" smtClean="0"/>
              <a:t>y</a:t>
            </a:r>
            <a:r>
              <a:rPr lang="ru-RU" sz="3600" dirty="0" smtClean="0"/>
              <a:t> заменяется на -</a:t>
            </a:r>
            <a:r>
              <a:rPr lang="ru-RU" sz="3600" dirty="0" err="1" smtClean="0"/>
              <a:t>i</a:t>
            </a:r>
            <a:r>
              <a:rPr lang="ru-RU" sz="3600" dirty="0" smtClean="0"/>
              <a:t>-:</a:t>
            </a:r>
            <a:endParaRPr lang="ru-RU" sz="3600" dirty="0"/>
          </a:p>
        </p:txBody>
      </p:sp>
      <p:sp>
        <p:nvSpPr>
          <p:cNvPr id="409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813" y="2819400"/>
            <a:ext cx="7907337" cy="1752600"/>
          </a:xfrm>
        </p:spPr>
        <p:txBody>
          <a:bodyPr/>
          <a:lstStyle/>
          <a:p>
            <a:pPr algn="ctr" eaLnBrk="1" hangingPunct="1"/>
            <a:r>
              <a:rPr lang="en-US" i="1" smtClean="0"/>
              <a:t>I try — She tries</a:t>
            </a:r>
            <a:endParaRPr lang="en-US" smtClean="0"/>
          </a:p>
          <a:p>
            <a:pPr algn="ctr" eaLnBrk="1" hangingPunct="1"/>
            <a:r>
              <a:rPr lang="en-US" i="1" smtClean="0"/>
              <a:t>I fly — He flies</a:t>
            </a:r>
            <a:endParaRPr lang="en-US" smtClean="0"/>
          </a:p>
          <a:p>
            <a:pPr eaLnBrk="1" hangingPunct="1"/>
            <a:endParaRPr lang="ru-RU" smtClean="0"/>
          </a:p>
        </p:txBody>
      </p:sp>
      <p:pic>
        <p:nvPicPr>
          <p:cNvPr id="40963" name="Picture 2" descr="C:\Users\Admin\Desktop\5bc1fca958019305a7a2fffb-2048x204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4214813"/>
            <a:ext cx="5048250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2071688"/>
            <a:ext cx="7978775" cy="3786187"/>
          </a:xfrm>
        </p:spPr>
        <p:txBody>
          <a:bodyPr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1. Alice (to have) a sister.</a:t>
            </a:r>
            <a:br>
              <a:rPr lang="en-US" dirty="0" smtClean="0"/>
            </a:br>
            <a:r>
              <a:rPr lang="en-US" dirty="0" smtClean="0"/>
              <a:t>2. Her sister’s name (to be) Ann.</a:t>
            </a:r>
            <a:br>
              <a:rPr lang="en-US" dirty="0" smtClean="0"/>
            </a:br>
            <a:r>
              <a:rPr lang="en-US" dirty="0" smtClean="0"/>
              <a:t>3. Ann (to be) a student.</a:t>
            </a:r>
            <a:br>
              <a:rPr lang="en-US" dirty="0" smtClean="0"/>
            </a:br>
            <a:r>
              <a:rPr lang="en-US" dirty="0" smtClean="0"/>
              <a:t>4. She (to get) up at seven o’clock.</a:t>
            </a:r>
            <a:br>
              <a:rPr lang="en-US" dirty="0" smtClean="0"/>
            </a:br>
            <a:r>
              <a:rPr lang="en-US" dirty="0" smtClean="0"/>
              <a:t>5. She (to go) to the institute in the morning.</a:t>
            </a:r>
            <a:br>
              <a:rPr lang="en-US" dirty="0" smtClean="0"/>
            </a:br>
            <a:r>
              <a:rPr lang="en-US" dirty="0" smtClean="0"/>
              <a:t>6. Jane (to be) fond of sports.</a:t>
            </a:r>
            <a:br>
              <a:rPr lang="en-US" dirty="0" smtClean="0"/>
            </a:br>
            <a:r>
              <a:rPr lang="en-US" dirty="0" smtClean="0"/>
              <a:t>7. She (to do) her morning exercises every day.</a:t>
            </a:r>
            <a:br>
              <a:rPr lang="en-US" dirty="0" smtClean="0"/>
            </a:br>
            <a:r>
              <a:rPr lang="en-US" dirty="0" smtClean="0"/>
              <a:t>8. For breakfast she (to have) two eggs, a sandwich and a cup of tea.</a:t>
            </a:r>
            <a:br>
              <a:rPr lang="en-US" dirty="0" smtClean="0"/>
            </a:br>
            <a:r>
              <a:rPr lang="en-US" dirty="0" smtClean="0"/>
              <a:t>9. After breakfast she (to go) to the institute.</a:t>
            </a:r>
            <a:br>
              <a:rPr lang="en-US" dirty="0" smtClean="0"/>
            </a:br>
            <a:r>
              <a:rPr lang="en-US" dirty="0" smtClean="0"/>
              <a:t>10. Sometimes she (to take) a bus.</a:t>
            </a:r>
            <a:br>
              <a:rPr lang="en-US" dirty="0" smtClean="0"/>
            </a:br>
            <a:r>
              <a:rPr lang="en-US" dirty="0" smtClean="0"/>
              <a:t>11. It (to take) her an hour and a half to do her homework.</a:t>
            </a:r>
            <a:br>
              <a:rPr lang="en-US" dirty="0" smtClean="0"/>
            </a:br>
            <a:r>
              <a:rPr lang="en-US" dirty="0" smtClean="0"/>
              <a:t>12. She (to speak) English well.</a:t>
            </a:r>
            <a:br>
              <a:rPr lang="en-US" dirty="0" smtClean="0"/>
            </a:br>
            <a:r>
              <a:rPr lang="en-US" dirty="0" smtClean="0"/>
              <a:t>13. Her friends usually (to call) her at about 8 o’clock.</a:t>
            </a:r>
            <a:br>
              <a:rPr lang="en-US" dirty="0" smtClean="0"/>
            </a:br>
            <a:r>
              <a:rPr lang="en-US" dirty="0" smtClean="0"/>
              <a:t>14. Ann (to take) a shower before going to bed.</a:t>
            </a:r>
            <a:br>
              <a:rPr lang="en-US" dirty="0" smtClean="0"/>
            </a:br>
            <a:r>
              <a:rPr lang="en-US" dirty="0" smtClean="0"/>
              <a:t>15. She (to go) to bed at 11 p. m.</a:t>
            </a:r>
            <a:endParaRPr lang="ru-RU" dirty="0"/>
          </a:p>
        </p:txBody>
      </p:sp>
      <p:sp>
        <p:nvSpPr>
          <p:cNvPr id="41987" name="Прямоугольник 3"/>
          <p:cNvSpPr>
            <a:spLocks noChangeArrowheads="1"/>
          </p:cNvSpPr>
          <p:nvPr/>
        </p:nvSpPr>
        <p:spPr bwMode="auto">
          <a:xfrm>
            <a:off x="1000125" y="928688"/>
            <a:ext cx="7215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Раскройте скобки, употребляя глаголы в Present Simple</a:t>
            </a:r>
            <a:r>
              <a:rPr lang="ru-RU" i="1">
                <a:latin typeface="Calibri" pitchFamily="34" charset="0"/>
              </a:rPr>
              <a:t>.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63" y="785813"/>
            <a:ext cx="7767637" cy="21431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dirty="0" smtClean="0"/>
              <a:t>Время </a:t>
            </a:r>
            <a:r>
              <a:rPr lang="ru-RU" sz="2700" dirty="0" err="1" smtClean="0"/>
              <a:t>Past</a:t>
            </a:r>
            <a:r>
              <a:rPr lang="ru-RU" sz="2700" dirty="0" smtClean="0"/>
              <a:t> </a:t>
            </a:r>
            <a:r>
              <a:rPr lang="ru-RU" sz="2700" dirty="0" err="1" smtClean="0"/>
              <a:t>Simple</a:t>
            </a:r>
            <a:r>
              <a:rPr lang="ru-RU" sz="2700" dirty="0" smtClean="0"/>
              <a:t>— это временная форма, которая используется для повествования событий, которые произошли в прошлом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50" y="6049963"/>
            <a:ext cx="5924550" cy="685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3" descr="http://youreng.ru/wp-content/uploads/2014/02/b4b2949b-6b5b-4604-9838-6b993a32d8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500313"/>
            <a:ext cx="44577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2800" smtClean="0">
                <a:latin typeface="Arial" charset="0"/>
              </a:rPr>
              <a:t>Список используемой литературы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1.Агабекян, И. П. Английский язык для ссузов : учебное пособие / И. П. Агабекян.– Москва: Проспект, 2015. </a:t>
            </a:r>
          </a:p>
          <a:p>
            <a:pPr eaLnBrk="1" hangingPunct="1"/>
            <a:r>
              <a:rPr lang="ru-RU" sz="2000" smtClean="0"/>
              <a:t>2.PlanetofEnglish: учебник английского языка для учреждений НПО и СПО/ Г. Т. Безкоровайная, Е. А. Койранская, Н. И. Соколова, Г. В. Лаврик. –Москва :Академия, 2014.  </a:t>
            </a:r>
          </a:p>
          <a:p>
            <a:pPr eaLnBrk="1" hangingPunct="1"/>
            <a:r>
              <a:rPr lang="ru-RU" sz="2000" smtClean="0"/>
              <a:t>3.Голубев, А.П. Английский язык для технических специальностей = English for Technical Colleges: учебник для студ. учреждений сред. проф. образования / Голубев, А.П., Коржавый А.П., Смирнова И.Б.  –Москва : Академия, 2016. </a:t>
            </a:r>
          </a:p>
          <a:p>
            <a:pPr eaLnBrk="1" hangingPunct="1"/>
            <a:r>
              <a:rPr lang="ru-RU" sz="2000" smtClean="0"/>
              <a:t>4.Кубарьков, Г. Л. 1000. Сборник новых тем современного английского языка. / Г. Л. Кубарьков. – Ростов-на-Дону : ООО «Удача», 2016.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88" y="1143000"/>
            <a:ext cx="7339012" cy="5000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НАРЕЧИЯ </a:t>
            </a:r>
            <a:r>
              <a:rPr lang="en-US" dirty="0" smtClean="0"/>
              <a:t>Past Simple Tense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38" y="6215063"/>
            <a:ext cx="6138862" cy="520700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800" b="1" dirty="0" smtClean="0"/>
              <a:t>Last week I listened to some CDs</a:t>
            </a:r>
            <a:r>
              <a:rPr lang="en-US" sz="3800" dirty="0" smtClean="0"/>
              <a:t>.</a:t>
            </a:r>
            <a:endParaRPr lang="ru-RU" sz="3800" dirty="0" smtClean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  <p:pic>
        <p:nvPicPr>
          <p:cNvPr id="16387" name="Picture 2" descr="http://youreng.ru/wp-content/uploads/2014/02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857375"/>
            <a:ext cx="448627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63" y="357188"/>
            <a:ext cx="7196137" cy="9286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u="sng" dirty="0" smtClean="0"/>
              <a:t>Утвердительная форма </a:t>
            </a:r>
            <a:r>
              <a:rPr lang="ru-RU" sz="2700" b="1" u="sng" dirty="0" err="1" smtClean="0"/>
              <a:t>Past</a:t>
            </a:r>
            <a:r>
              <a:rPr lang="ru-RU" sz="2700" b="1" u="sng" dirty="0" smtClean="0"/>
              <a:t> </a:t>
            </a:r>
            <a:r>
              <a:rPr lang="ru-RU" sz="2700" b="1" u="sng" dirty="0" err="1" smtClean="0"/>
              <a:t>Simple</a:t>
            </a:r>
            <a:r>
              <a:rPr lang="ru-RU" sz="2700" b="1" u="sng" dirty="0" smtClean="0"/>
              <a:t> </a:t>
            </a:r>
            <a:r>
              <a:rPr lang="ru-RU" sz="2700" b="1" u="sng" dirty="0" err="1" smtClean="0"/>
              <a:t>Tense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813" y="785813"/>
            <a:ext cx="8281987" cy="5643562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2286000" y="1714500"/>
            <a:ext cx="4572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1.Если глагол оканчивается на немое — е, то — е упускается. </a:t>
            </a:r>
          </a:p>
          <a:p>
            <a:r>
              <a:rPr lang="ru-RU">
                <a:latin typeface="Calibri" pitchFamily="34" charset="0"/>
              </a:rPr>
              <a:t>to hope − hoped</a:t>
            </a:r>
          </a:p>
          <a:p>
            <a:r>
              <a:rPr lang="ru-RU">
                <a:latin typeface="Calibri" pitchFamily="34" charset="0"/>
              </a:rPr>
              <a:t> to blame — blamed 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2. Если глагол оканчивается на — y, а перед -y стоит согласный, то — y меняется на — i. 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to try — tried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to cry — cried 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Если перед -y стоит гласный, то изменений не происходит. to play — played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 3. Если глагол, состоящий из одного слога, оканчивается на согласный с предшествующим кратким гласным, то конечная согласная удваивается. to stop — stopped</a:t>
            </a: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928688" y="714375"/>
            <a:ext cx="7000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Правильные глаголы образуют утвердительную форму Past Simple Tense с помощью прибавления окончания -еd к основе инфинитива без частицы to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57188"/>
            <a:ext cx="7696200" cy="16430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/>
              <a:t>Неправильные глаголы образуют </a:t>
            </a:r>
            <a:r>
              <a:rPr lang="ru-RU" sz="2200" b="1" dirty="0" err="1" smtClean="0"/>
              <a:t>Past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Simple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Tense</a:t>
            </a:r>
            <a:r>
              <a:rPr lang="ru-RU" sz="2200" b="1" dirty="0" smtClean="0"/>
              <a:t> не по общему правилу, а при помощи II основной формы неправильных глаголов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33825" y="6172200"/>
            <a:ext cx="5210175" cy="685800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800" b="1" dirty="0" smtClean="0"/>
              <a:t>I understood the question</a:t>
            </a:r>
            <a:r>
              <a:rPr lang="ru-RU" sz="3800" b="1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8435" name="Picture 2" descr="https://englishfull.ru/wp-content/uploads/2014/10/nepravilinie-glago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428750"/>
            <a:ext cx="46307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75" y="928688"/>
            <a:ext cx="7553325" cy="10001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u="sng" dirty="0" smtClean="0"/>
              <a:t>Вопросительная форма </a:t>
            </a:r>
            <a:r>
              <a:rPr lang="ru-RU" sz="3600" u="sng" dirty="0" err="1" smtClean="0"/>
              <a:t>Past</a:t>
            </a:r>
            <a:r>
              <a:rPr lang="ru-RU" sz="3600" u="sng" dirty="0" smtClean="0"/>
              <a:t> </a:t>
            </a:r>
            <a:r>
              <a:rPr lang="ru-RU" sz="3600" u="sng" dirty="0" err="1" smtClean="0"/>
              <a:t>Simple</a:t>
            </a:r>
            <a:r>
              <a:rPr lang="ru-RU" sz="3600" u="sng" dirty="0" smtClean="0"/>
              <a:t> </a:t>
            </a:r>
            <a:r>
              <a:rPr lang="ru-RU" sz="3600" u="sng" dirty="0" err="1" smtClean="0"/>
              <a:t>Tense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1285875"/>
            <a:ext cx="8353425" cy="4643438"/>
          </a:xfrm>
        </p:spPr>
        <p:txBody>
          <a:bodyPr/>
          <a:lstStyle/>
          <a:p>
            <a:pPr algn="ctr" eaLnBrk="1" hangingPunct="1"/>
            <a:r>
              <a:rPr lang="ru-RU" smtClean="0"/>
              <a:t>Вопросительная форма, как для правильных, так и для неправильных глаголов в английском языке образуется при помощи вспомогательного глагола did (Past Simple от to do) и инфинитивной формы основного глагола. </a:t>
            </a:r>
          </a:p>
          <a:p>
            <a:pPr algn="ctr" eaLnBrk="1" hangingPunct="1"/>
            <a:r>
              <a:rPr lang="ru-RU" smtClean="0"/>
              <a:t>Для образования вопросительной формы Past Simple вспомогательный глагол did ставится на первое место, далее следует подлежащее, а за подлежащим следует </a:t>
            </a:r>
            <a:r>
              <a:rPr lang="ru-RU" u="sng" smtClean="0"/>
              <a:t>инфинив основного глагола.</a:t>
            </a:r>
          </a:p>
          <a:p>
            <a:pPr algn="ctr" eaLnBrk="1" hangingPunct="1"/>
            <a:r>
              <a:rPr lang="ru-RU" smtClean="0"/>
              <a:t/>
            </a:r>
            <a:br>
              <a:rPr lang="ru-RU" smtClean="0"/>
            </a:br>
            <a:r>
              <a:rPr lang="en-US" smtClean="0"/>
              <a:t> Did you walk in the forest?</a:t>
            </a:r>
            <a:br>
              <a:rPr lang="en-US" smtClean="0"/>
            </a:br>
            <a:endParaRPr 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75" y="571500"/>
            <a:ext cx="7553325" cy="16430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u="sng" dirty="0" smtClean="0"/>
              <a:t>Отрицательная форма </a:t>
            </a:r>
            <a:r>
              <a:rPr lang="ru-RU" sz="3600" u="sng" dirty="0" err="1" smtClean="0"/>
              <a:t>Past</a:t>
            </a:r>
            <a:r>
              <a:rPr lang="ru-RU" sz="3600" u="sng" dirty="0" smtClean="0"/>
              <a:t> </a:t>
            </a:r>
            <a:r>
              <a:rPr lang="ru-RU" sz="3600" u="sng" dirty="0" err="1" smtClean="0"/>
              <a:t>Simple</a:t>
            </a:r>
            <a:r>
              <a:rPr lang="ru-RU" sz="3600" u="sng" dirty="0" smtClean="0"/>
              <a:t> </a:t>
            </a:r>
            <a:r>
              <a:rPr lang="ru-RU" sz="3600" u="sng" dirty="0" err="1" smtClean="0"/>
              <a:t>Tense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071688"/>
            <a:ext cx="7429500" cy="4000500"/>
          </a:xfrm>
        </p:spPr>
        <p:txBody>
          <a:bodyPr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Отрицательная форма в английском языке, также образуется при помощи вспомогательного глагола </a:t>
            </a:r>
            <a:r>
              <a:rPr lang="ru-RU" dirty="0" err="1" smtClean="0"/>
              <a:t>did</a:t>
            </a:r>
            <a:r>
              <a:rPr lang="ru-RU" dirty="0" smtClean="0"/>
              <a:t>, но уже в сочетании с отрицательной частицей </a:t>
            </a:r>
            <a:r>
              <a:rPr lang="ru-RU" dirty="0" err="1" smtClean="0"/>
              <a:t>not</a:t>
            </a:r>
            <a:r>
              <a:rPr lang="ru-RU" dirty="0" smtClean="0"/>
              <a:t>. Итак, на первом месте ставится подлежащее, далее следует вспомогательный глагол </a:t>
            </a:r>
            <a:r>
              <a:rPr lang="ru-RU" dirty="0" err="1" smtClean="0"/>
              <a:t>did</a:t>
            </a:r>
            <a:r>
              <a:rPr lang="ru-RU" dirty="0" smtClean="0"/>
              <a:t> + отрицательная частица </a:t>
            </a:r>
            <a:r>
              <a:rPr lang="ru-RU" dirty="0" err="1" smtClean="0"/>
              <a:t>not</a:t>
            </a:r>
            <a:r>
              <a:rPr lang="ru-RU" dirty="0" smtClean="0"/>
              <a:t>, и наконец </a:t>
            </a:r>
            <a:r>
              <a:rPr lang="ru-RU" dirty="0" err="1" smtClean="0"/>
              <a:t>инфинитв</a:t>
            </a:r>
            <a:r>
              <a:rPr lang="ru-RU" dirty="0" smtClean="0"/>
              <a:t> основного глагола. Вспомогательный глагол </a:t>
            </a:r>
            <a:r>
              <a:rPr lang="ru-RU" dirty="0" err="1" smtClean="0"/>
              <a:t>did</a:t>
            </a:r>
            <a:r>
              <a:rPr lang="ru-RU" dirty="0" smtClean="0"/>
              <a:t> обычно сливается в одно целое с частицей </a:t>
            </a:r>
            <a:r>
              <a:rPr lang="ru-RU" dirty="0" err="1" smtClean="0"/>
              <a:t>not</a:t>
            </a:r>
            <a:r>
              <a:rPr lang="ru-RU" dirty="0" smtClean="0"/>
              <a:t>: </a:t>
            </a:r>
            <a:r>
              <a:rPr lang="ru-RU" dirty="0" err="1" smtClean="0"/>
              <a:t>did</a:t>
            </a:r>
            <a:r>
              <a:rPr lang="ru-RU" dirty="0" smtClean="0"/>
              <a:t> </a:t>
            </a:r>
            <a:r>
              <a:rPr lang="ru-RU" dirty="0" err="1" smtClean="0"/>
              <a:t>not</a:t>
            </a:r>
            <a:r>
              <a:rPr lang="ru-RU" dirty="0" smtClean="0"/>
              <a:t> − </a:t>
            </a:r>
            <a:r>
              <a:rPr lang="ru-RU" dirty="0" err="1" smtClean="0"/>
              <a:t>didn’t</a:t>
            </a:r>
            <a:r>
              <a:rPr lang="ru-RU" dirty="0" smtClean="0"/>
              <a:t> [</a:t>
            </a:r>
            <a:r>
              <a:rPr lang="ru-RU" dirty="0" err="1" smtClean="0"/>
              <a:t>dɪdnt</a:t>
            </a:r>
            <a:r>
              <a:rPr lang="ru-RU" dirty="0" smtClean="0"/>
              <a:t>]</a:t>
            </a:r>
          </a:p>
          <a:p>
            <a:pPr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I did not (didn't) walk in the forest</a:t>
            </a:r>
            <a:r>
              <a:rPr lang="ru-RU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2286000" y="17208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25" y="2143125"/>
            <a:ext cx="7839075" cy="3643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 smtClean="0"/>
              <a:t>. </a:t>
            </a:r>
            <a:endParaRPr lang="ru-RU" sz="1600" dirty="0">
              <a:latin typeface="+mn-lt"/>
            </a:endParaRPr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1357313" y="-217488"/>
            <a:ext cx="6929437" cy="603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pPr algn="ctr"/>
            <a:r>
              <a:rPr lang="en-US" sz="2000" b="1">
                <a:latin typeface="Tw Cen MT" pitchFamily="34" charset="0"/>
              </a:rPr>
              <a:t>Прочитайте легенду озера Нарочь. </a:t>
            </a:r>
            <a:endParaRPr lang="ru-RU" sz="2000" b="1">
              <a:latin typeface="Calibri" pitchFamily="34" charset="0"/>
            </a:endParaRPr>
          </a:p>
          <a:p>
            <a:pPr algn="ctr"/>
            <a:r>
              <a:rPr lang="en-US" sz="2000" b="1">
                <a:latin typeface="Tw Cen MT" pitchFamily="34" charset="0"/>
              </a:rPr>
              <a:t>Вставьте глаголы в Past Simple.</a:t>
            </a:r>
          </a:p>
          <a:p>
            <a:pPr algn="ctr"/>
            <a:r>
              <a:rPr lang="en-US" sz="2000" b="1">
                <a:latin typeface="Tw Cen MT" pitchFamily="34" charset="0"/>
              </a:rPr>
              <a:t>The legend of Lake Naroch</a:t>
            </a:r>
            <a:r>
              <a:rPr lang="ru-RU" sz="2000" b="1">
                <a:latin typeface="Calibri" pitchFamily="34" charset="0"/>
              </a:rPr>
              <a:t>.</a:t>
            </a:r>
          </a:p>
          <a:p>
            <a:pPr algn="ctr"/>
            <a:endParaRPr lang="en-US" sz="2000" b="1">
              <a:latin typeface="Tw Cen MT" pitchFamily="34" charset="0"/>
            </a:endParaRPr>
          </a:p>
          <a:p>
            <a:r>
              <a:rPr lang="en-US">
                <a:latin typeface="Tw Cen MT" pitchFamily="34" charset="0"/>
              </a:rPr>
              <a:t>Many years ago there __________ (live) a girl called Nara. She _____ (can) sing            very well and play the psaltery .She _____ (love)  a young man and ________ (want) to marry him. One day she was sitting near a large beautiful lake when a rich man ________ (see) her. He _______ (like) Nara so much that he_________ (want) to marry her. As Nara________ (have) a fiancé (жених) she________ (not want) _______  to marry the rich man. But the rich man_______ (be) very stubborn (упрямый), and his servants ___________ (kill) Nara’s fiancé and __________ (take) Nara to the rich man’s palace. The girl ______ (be) so unhappy that when everybody was sleeping, she ________ (set) fire to the palace , and _______ (run) away. When the rich man________ (learn) about    it, he _____ (send) his servants (слуги) after Nara. As she ___________ ( can not)  run away from them, Nara ___________ (dive) into the lake and____________ (die). From that time the lake was named Lake Naroch.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128</TotalTime>
  <Words>1562</Words>
  <Application>Microsoft Office PowerPoint</Application>
  <PresentationFormat>On-screen Show (4:3)</PresentationFormat>
  <Paragraphs>96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30</vt:i4>
      </vt:variant>
    </vt:vector>
  </HeadingPairs>
  <TitlesOfParts>
    <vt:vector size="43" baseType="lpstr">
      <vt:lpstr>Arial</vt:lpstr>
      <vt:lpstr>Calibri</vt:lpstr>
      <vt:lpstr>Wingdings</vt:lpstr>
      <vt:lpstr>Wingdings 2</vt:lpstr>
      <vt:lpstr>Tw Cen MT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ГБП ОУ ТВЕРСКОЙ МАШИНОСТРОИТЕЛЬНЫЙ КОЛЛЕДЖ   УЧЕБНОЕ  ЭЛЕКТРОННОЕ  ПОСОБИЕ  «ВИДО-ВРЕМЕННЫЕ ФОРМЫ АНГЛИЙСКОГО ГЛАГОЛА»  ЧАСТЬ I  ПОДГОТОВИЛА:  ПРЕПОДАВАТЕЛЬ  АНГЛИЙСКОГО ЯЗЫКА БАРАНОВА С.А.</vt:lpstr>
      <vt:lpstr>PAST SIMPLE TENSE </vt:lpstr>
      <vt:lpstr>ВРЕМЯ PAST SIMPLE— ЭТО ВРЕМЕННАЯ ФОРМА, КОТОРАЯ ИСПОЛЬЗУЕТСЯ ДЛЯ ПОВЕСТВОВАНИЯ СОБЫТИЙ, КОТОРЫЕ ПРОИЗОШЛИ В ПРОШЛОМ </vt:lpstr>
      <vt:lpstr>НАРЕЧИЯ PAST SIMPLE TENSE</vt:lpstr>
      <vt:lpstr>УТВЕРДИТЕЛЬНАЯ ФОРМА PAST SIMPLE TENSE </vt:lpstr>
      <vt:lpstr>НЕПРАВИЛЬНЫЕ ГЛАГОЛЫ ОБРАЗУЮТ PAST SIMPLE TENSE НЕ ПО ОБЩЕМУ ПРАВИЛУ, А ПРИ ПОМОЩИ II ОСНОВНОЙ ФОРМЫ НЕПРАВИЛЬНЫХ ГЛАГОЛОВ </vt:lpstr>
      <vt:lpstr>ВОПРОСИТЕЛЬНАЯ ФОРМА PAST SIMPLE TENSE </vt:lpstr>
      <vt:lpstr>ОТРИЦАТЕЛЬНАЯ ФОРМА PAST SIMPLE TENSE </vt:lpstr>
      <vt:lpstr>. </vt:lpstr>
      <vt:lpstr>PRESENT CONTINUOUS TENSE  </vt:lpstr>
      <vt:lpstr>PRESENT CONTINUOUS TENSE (НАСТОЯЩЕЕ ДЛИТЕЛЬНОЕ ВРЕМЯ) — ВРЕМЕННАЯ ФОРМА ГЛАГОЛА, КОТОРАЯ ОПИСЫВАЕТ ДЕЙСТВИЯ ИЛИ СОСТОЯНИЯ, ДЛЯЩЕЕСЯ В ДАННЫЙ МОМЕНТ РЕЧИ.  ТО ЕСТЬ, PRESENT CONTINUOUS TENSE ПОКАЗЫВАЕТ ДЕЙСТВИЯ И СОСТОЯНИЯ В ПРОЦЕССЕ! ЭТИМ ОНО И ОТЛИЧАЕТСЯ ОТ ПРОСТОГО НАСТОЯЩЕГО ВРЕМЕНИ (PRESENT SIMPLE TENSE). </vt:lpstr>
      <vt:lpstr>ПРАВИЛА ОБРАЗОВАНИЯ  PRESENT CONTINUOUS TENSE </vt:lpstr>
      <vt:lpstr>ОБРАЗОВАНИЕ УТВЕРДИТЕЛЬНОЙ ФОРМЫ : ПОДЛЕЖАЩЕЕ + TO BE В PRESENT SIMPLE (AM, ARE, IS) + PRESENT PARTICIPLE ОСНОВНОГО ГЛАГОЛА (V + ING)  ОБРАЗОВАНИЕ ВОПРОСИТЕЛЬНОЙ ФОРМЫ : TO BE В PRESENT SIMPLE (AM, ARE, IS) + ПОДЛЕЖАЩЕЕ + PRESENT PARTICIPLE ОСНОВНОГО ГЛАГОЛА (V + ING)  ОБРАЗОВАНИЕ ОТРИЦАТЕЛЬНОЙ ФОРМЫ : ПОДЛЕЖАЩЕЕ + TO BE В PRESENT SIMPLE (AM, ARE, IS) + ОТРИЦАНИЕ NOT + PRESENT PARTICIPLE ОСНОВНОГО ГЛАГОЛА (V + ING) </vt:lpstr>
      <vt:lpstr>Слайд 14</vt:lpstr>
      <vt:lpstr>ЭМОЦИОНАЛЬНОЕ СОСТОЯНИЕ: ADORE (ОБОЖАТЬ) DESIRE (ЖЕЛАТЬ) DISLIKE (НЕ НРАВИТСЯ) ENVY (ЗАВИДОВАТЬ) FEAR (БОЯТЬСЯ) HATE (НЕНАВИДЕТЬ) HOPE (НАДЕЯТЬСЯ) LIKE (НРАВИТЬСЯ) LOVE (ЛЮБИТЬ) MIND (ВОЗРАЖАТЬ) REGRET (СОЖАЛЕТЬ) RESPECT (УВАЖАТЬ) WANT (ХОТЕТЬ) WISH (ЖЕЛАТЬ) </vt:lpstr>
      <vt:lpstr>ВЛИЯНИЕ, НЕОБХОДИМОСТЬ, МОДАЛЬНЫЕ И ПРОЧИЕ ГЛАГОЛЫ: APPRECIATE (ЦЕНИТЬ) ASTONISH (ИЗУМЛЯТЬ) CAN (УМЕТЬ) COST (СТОИТЬ) DARE (ОСМЕЛИТЬСЯ) IMAGINE (ВООБРАЖАТЬ) IMPRESS (ВПЕЧАТЛЯТЬ) INFLUENCE (ВЛИЯТЬ) MAY (МОЧЬ) MUST (БЫТЬ ДОЛЖНЫМ)  NEED (НУЖДАТЬСЯ) SATISFY (УДОВЛЕТВОРЯТЬ) SURPRISE (УДИВЛЯТЬ) </vt:lpstr>
      <vt:lpstr>МЫШЛЕНИЕ И ЧУВСТВА: AGREE (СОГЛАШАТЬСЯ) CARE FOR (ЗАБОТИТЬСЯ) DOUBT (СОМНЕВАТЬСЯ) FORGET (ЗАБЫТЬ) HEAR (СЛЫШАТЬ) KNOW (ЗНАТЬ) MEAN (ЗНАЧИТЬ) NOTICE (ЗАМЕЧАТЬ) PREFER (ПРЕДПОЧИТАТЬ) REALIZE (ОСОЗНАТЬ) REMEMBER (ПОМНИТЬ) SOUND (ЗВУЧАТЬ) SUPPOSE (ПРЕДПОЛАГАТЬ) UNDERSTAND (ПОНИМАТЬ) </vt:lpstr>
      <vt:lpstr>Present Continuous Tense употребляется: </vt:lpstr>
      <vt:lpstr>ПРИ ВЫРАЖЕНИИ НАМЕЧЕННЫХ НА БЛИЖАЙШЕЕ БУДУЩЕЕ ДЕЙСТВИЙ. В ТАКИХ ПРЕДЛОЖЕНИЯХ ОЧЕНЬ ЧАСТО ИСПОЛЬЗУЮТСЯ ГЛАГОЛЫ ДВИЖЕНИЯ:  TO COME — ИДТИ  TO MOVE — ДВИГАТЬСЯ  TO LEAVE — ПОКИДАТЬ  TO STAY — ОСТАВАТЬСЯ  TO RETURN — ВОЗВРАЩАТЬСЯ  TO START − НАЧИНАТЬ И ВЫРАЖЕНИЯ:  TO HAVE GUESTS — ИМЕТЬ ГОСТЕЙ  TO GIVE A PARTY — ДЕЛАТЬ ВЕЧЕРИНКУ  I AM GIVING A BIRTHDAY PARTY TOMORROW. — ЗАВТРА Я УСТРАИВАЮ ВЕЧЕРИНКУ В ЧЕСТЬ ДНЯ РОЖДЕНИЯ.  THEY ARE LEAVING US THIS AFTERNOON. — ОНИ ПОКИДАЮТ НАС СЕГОДНЯ ВЕЧЕРОМ. </vt:lpstr>
      <vt:lpstr>  TO BE GOING TO</vt:lpstr>
      <vt:lpstr>PRESENT SIMPLE TENSE   </vt:lpstr>
      <vt:lpstr>ВРЕМЯ PRESENT SIMPLE  УПОТРЕБЛЯЕТСЯ ДЛЯ ОБОЗНАЧЕНИЯ ОБЫЧНЫХ, РЕГУЛЯРНО ПОВТОРЯЮЩИХСЯ ИЛИ ПОСТОЯННЫХ ДЕЙСТВИЙ, НАПРИМЕР, КОГДА МЫ ГОВОРИМ О ЧЬИХ-ЛИБО ПРИВЫЧКАХ, РЕЖИМЕ ДНЯ, РАСПИСАНИИ И Т. Д., Т. Е. PRESENT SIMPLE ОБОЗНАЧАЕТ ДЕЙСТВИЯ, КОТОРЫЕ ПРОИСХОДЯТ В НАСТОЯЩЕЕ ВРЕМЯ, НО НЕ ПРИВЯЗАНЫ ИМЕННО К МОМЕНТУ РЕЧИ.</vt:lpstr>
      <vt:lpstr>   СЛОВА-СПУТНИКИ PRESENT SIMPLE </vt:lpstr>
      <vt:lpstr> .  ОБРАЗОВАНИЕ PRESENT SIMPLE  </vt:lpstr>
      <vt:lpstr>АНГЛИЙСКИЙ ГЛАГОЛ ВО ВРЕМЕННОЙ ФОРМЕ PRESENT SIMPLE ПОЧТИ ВСЕГДА СОВПАДАЕТ СО СВОЕЙ НАЧАЛЬНОЙ, ТО ЕСТЬ УКАЗАННОЙ В СЛОВАРЕ, ФОРМОЙ БЕЗ ЧАСТИЦЫ TO. ЛИШЬ В 3-ЕМ ЛИЦЕ ЕДИНСТВЕННОГО ЧИСЛА К НЕЙ НУЖНО ПРИБАВИТЬ ОКОНЧАНИЕ -S: </vt:lpstr>
      <vt:lpstr>ЕСЛИ ГЛАГОЛ ОКАНЧИВАЕТСЯ НА -S, -SS, -SH, -CH, -X, -O, ТО К НЕМУ ПРИБАВЛЯЕТСЯ ОКОНЧАНИЕ -ES:</vt:lpstr>
      <vt:lpstr>ЕСЛИ ЖЕ ГЛАГОЛ ОКАНЧИВАЕТСЯ НА -Y С ПРЕДШЕСТВУЮЩЕЙ ГЛАСНОЙ, ТО -Y СОХРАНЯЕТСЯ И ДОБАВЛЯЕТСЯ ТОЛЬКО ОКОНЧАНИЕ -S:</vt:lpstr>
      <vt:lpstr>К ГЛАГОЛАМ НА -Y С ПРЕДШЕСТВУЮЩЕЙ СОГЛАСНОЙ ТОЖЕ ПРИБАВЛЯЕТСЯ ОКОНЧАНИЕ -ES, А -Y ЗАМЕНЯЕТСЯ НА -I-:</vt:lpstr>
      <vt:lpstr> </vt:lpstr>
      <vt:lpstr>Список используемой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Simple Tense</dc:title>
  <dc:creator>Admin</dc:creator>
  <cp:lastModifiedBy>K208</cp:lastModifiedBy>
  <cp:revision>24</cp:revision>
  <dcterms:created xsi:type="dcterms:W3CDTF">2019-03-03T06:41:58Z</dcterms:created>
  <dcterms:modified xsi:type="dcterms:W3CDTF">2019-11-19T08:20:20Z</dcterms:modified>
</cp:coreProperties>
</file>